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1" r:id="rId1"/>
  </p:sldMasterIdLst>
  <p:notesMasterIdLst>
    <p:notesMasterId r:id="rId29"/>
  </p:notesMasterIdLst>
  <p:sldIdLst>
    <p:sldId id="256" r:id="rId2"/>
    <p:sldId id="258" r:id="rId3"/>
    <p:sldId id="260" r:id="rId4"/>
    <p:sldId id="263" r:id="rId5"/>
    <p:sldId id="272" r:id="rId6"/>
    <p:sldId id="270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8" r:id="rId21"/>
    <p:sldId id="297" r:id="rId22"/>
    <p:sldId id="289" r:id="rId23"/>
    <p:sldId id="290" r:id="rId24"/>
    <p:sldId id="292" r:id="rId25"/>
    <p:sldId id="294" r:id="rId26"/>
    <p:sldId id="295" r:id="rId27"/>
    <p:sldId id="296" r:id="rId28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0" d="100"/>
          <a:sy n="90" d="100"/>
        </p:scale>
        <p:origin x="-16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9279833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Shape 1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US" dirty="0" smtClean="0"/>
              <a:t>Committee member</a:t>
            </a:r>
            <a:r>
              <a:rPr lang="en-US" baseline="0" dirty="0" smtClean="0"/>
              <a:t> input?</a:t>
            </a: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Shape 2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US" dirty="0" smtClean="0"/>
              <a:t>C.J. and Tina – add information if necessary</a:t>
            </a: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Shape 2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US" dirty="0" smtClean="0"/>
              <a:t>Change LS</a:t>
            </a:r>
            <a:r>
              <a:rPr lang="en-US" baseline="0" dirty="0" smtClean="0"/>
              <a:t> link once CD’s schedule is developed</a:t>
            </a:r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Shape 2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Shape 2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US" dirty="0" smtClean="0"/>
              <a:t>Include Monday</a:t>
            </a:r>
            <a:r>
              <a:rPr lang="en-US" baseline="0" dirty="0" smtClean="0"/>
              <a:t> tech tool time in meeting schedule</a:t>
            </a:r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Shape 2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US" dirty="0" smtClean="0"/>
              <a:t>revise</a:t>
            </a:r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Shape 2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US" dirty="0" smtClean="0"/>
              <a:t>Revise based on decision around meeting minutes</a:t>
            </a:r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Shape 2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Shape 2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Shape 2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Shape 2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US" dirty="0" smtClean="0"/>
              <a:t>Highlight the connections</a:t>
            </a:r>
            <a:r>
              <a:rPr lang="en-US" baseline="0" dirty="0" smtClean="0"/>
              <a:t> between SIP action plan and CCSS/</a:t>
            </a:r>
            <a:r>
              <a:rPr lang="en-US" baseline="0" dirty="0" err="1" smtClean="0"/>
              <a:t>RtI</a:t>
            </a:r>
            <a:r>
              <a:rPr lang="en-US" baseline="0" dirty="0" smtClean="0"/>
              <a:t> implementation</a:t>
            </a:r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O-Lennon may move to March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9689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Shape 2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Shape 2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Shape 29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Shape 2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Shape 3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Shape 3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Shape 31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Shape 3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US" dirty="0" smtClean="0"/>
              <a:t>Handout draft of value statements</a:t>
            </a: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Shape 1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US" dirty="0" smtClean="0"/>
              <a:t>Taking risks, persistence, relying on others’ expertise to make whole stronger/more effective</a:t>
            </a: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Shape 1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US" dirty="0" smtClean="0"/>
              <a:t>Discuss with staff ideas for how we do this in addition to already</a:t>
            </a:r>
            <a:r>
              <a:rPr lang="en-US" baseline="0" dirty="0" smtClean="0"/>
              <a:t> having one faculty meeting….</a:t>
            </a: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Shape 1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Shape 1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US" dirty="0" smtClean="0"/>
              <a:t>Insert link</a:t>
            </a: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117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216"/>
            <a:ext cx="19842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0A98AF03-7270-45C2-A683-C5E353EF01A5}" type="datetime4">
              <a:rPr lang="en-US" smtClean="0"/>
              <a:pPr/>
              <a:t>August 29, 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300216"/>
            <a:ext cx="38130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300216"/>
            <a:ext cx="685800" cy="27432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1193-8287-4834-A286-6B880643E934}" type="datetime4">
              <a:rPr lang="en-US" smtClean="0"/>
              <a:pPr/>
              <a:t>August 29,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tabLst/>
              <a:defRPr sz="1800"/>
            </a:lvl6pPr>
            <a:lvl7pPr marL="2290763" indent="-344488">
              <a:tabLst/>
              <a:defRPr sz="1800"/>
            </a:lvl7pPr>
            <a:lvl8pPr marL="2290763" indent="-344488">
              <a:tabLst/>
              <a:defRPr sz="1800"/>
            </a:lvl8pPr>
            <a:lvl9pPr marL="2290763" indent="-344488">
              <a:tabLst/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1193-8287-4834-A286-6B880643E934}" type="datetime4">
              <a:rPr lang="en-US" smtClean="0"/>
              <a:pPr/>
              <a:t>August 29,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27EC2-47FB-48A1-8644-C8A81DDAA119}" type="datetime4">
              <a:rPr lang="en-US" smtClean="0"/>
              <a:pPr/>
              <a:t>August 29, 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C3ED-7435-49F9-84C8-03CCA2F8DEDB}" type="datetime4">
              <a:rPr lang="en-US" smtClean="0"/>
              <a:pPr/>
              <a:t>August 29, 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49BF1-FCD3-4395-8FF6-0047AF66228E}" type="datetime4">
              <a:rPr lang="en-US" smtClean="0"/>
              <a:pPr/>
              <a:t>August 29,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1222-2C8B-4501-BE87-6797EC025925}" type="datetime4">
              <a:rPr lang="en-US" smtClean="0"/>
              <a:pPr/>
              <a:t>August 29,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8" y="505650"/>
            <a:ext cx="3850925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3520798"/>
            <a:ext cx="4088024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41256"/>
            <a:ext cx="4088024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1193-8287-4834-A286-6B880643E934}" type="datetime4">
              <a:rPr lang="en-US" smtClean="0"/>
              <a:pPr/>
              <a:t>August 29,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2" y="379100"/>
            <a:ext cx="5031327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1193-8287-4834-A286-6B880643E934}" type="datetime4">
              <a:rPr lang="en-US" smtClean="0"/>
              <a:pPr/>
              <a:t>August 29,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116368"/>
            <a:ext cx="396906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79" y="323141"/>
            <a:ext cx="4792693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1193-8287-4834-A286-6B880643E934}" type="datetime4">
              <a:rPr lang="en-US" smtClean="0"/>
              <a:pPr/>
              <a:t>August 29,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5AFD-D735-4504-A039-ADEBB6448D55}" type="datetime4">
              <a:rPr lang="en-US" smtClean="0"/>
              <a:pPr/>
              <a:t>August 29,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August 29,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C8118-FB93-4E87-B380-0175F2FE2167}" type="datetime4">
              <a:rPr lang="en-US" smtClean="0"/>
              <a:pPr/>
              <a:t>August 29,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Water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98744"/>
            <a:ext cx="19812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16C01193-8287-4834-A286-6B880643E934}" type="datetime4">
              <a:rPr lang="en-US" smtClean="0"/>
              <a:pPr/>
              <a:t>August 29,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6298744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6312392"/>
            <a:ext cx="6858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EAE1-CAAC-4AEF-919E-158692B1E55E}" type="datetime4">
              <a:rPr lang="en-US" smtClean="0"/>
              <a:pPr/>
              <a:t>August 29,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Water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1193-8287-4834-A286-6B880643E934}" type="datetime4">
              <a:rPr lang="en-US" smtClean="0"/>
              <a:pPr/>
              <a:t>August 29,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2" y="445180"/>
            <a:ext cx="5416247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1193-8287-4834-A286-6B880643E934}" type="datetime4">
              <a:rPr lang="en-US" smtClean="0"/>
              <a:pPr/>
              <a:t>August 29,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A706-D8F2-4D1A-855A-CADC92600C26}" type="datetime4">
              <a:rPr lang="en-US" smtClean="0"/>
              <a:pPr/>
              <a:t>August 29,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4F123-1704-49AC-9D15-C4B1462B8014}" type="datetime4">
              <a:rPr lang="en-US" smtClean="0"/>
              <a:pPr/>
              <a:t>August 29, 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1193-8287-4834-A286-6B880643E934}" type="datetime4">
              <a:rPr lang="en-US" smtClean="0"/>
              <a:pPr/>
              <a:t>August 29,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theme" Target="../theme/theme1.xml"/><Relationship Id="rId23" Type="http://schemas.openxmlformats.org/officeDocument/2006/relationships/image" Target="../media/image6.png"/><Relationship Id="rId24" Type="http://schemas.openxmlformats.org/officeDocument/2006/relationships/image" Target="../media/image7.png"/><Relationship Id="rId25" Type="http://schemas.openxmlformats.org/officeDocument/2006/relationships/image" Target="../media/image8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35138"/>
            <a:ext cx="7313613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8" y="6314461"/>
            <a:ext cx="12954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16C01193-8287-4834-A286-6B880643E934}" type="datetime4">
              <a:rPr lang="en-US" smtClean="0"/>
              <a:pPr/>
              <a:t>August 29,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2607" y="6305797"/>
            <a:ext cx="3717967" cy="259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5476097"/>
            <a:ext cx="1483056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01" r:id="rId20"/>
    <p:sldLayoutId id="2147483702" r:id="rId21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3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5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5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5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SzPct val="90000"/>
        <a:buFontTx/>
        <a:buBlip>
          <a:blip r:embed="rId23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Tx/>
        <a:buBlip>
          <a:blip r:embed="rId25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SzPct val="90000"/>
        <a:buFontTx/>
        <a:buBlip>
          <a:blip r:embed="rId23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Tx/>
        <a:buBlip>
          <a:blip r:embed="rId24"/>
        </a:buBlip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docs.google.com/a/franklin.k12.wi.us/presentation/d/1BDipAbS_kHbMaum-S7R6xYS0WCFhT-dg0Bskv0BXDFQ/edit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presentation/d/1jVtyGNwmsm8U4XwRKN4sIQLSUEAi8N_HR7wA_9ZcgGE/edit" TargetMode="External"/><Relationship Id="rId4" Type="http://schemas.openxmlformats.org/officeDocument/2006/relationships/hyperlink" Target="https://docs.google.com/presentation/d/1QgXMsDGSnk5zX1EbmfP9L2PStTxoHl1H54v_-Y-10xA/edit" TargetMode="External"/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docs.google.com/a/franklin.k12.wi.us/document/d/1m8_gTwUWwR0BKuvheJV4HGW0aEwD56EVnp1uHEPf-zM/edit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docs.google.com/document/d/1KF7Kw8MxnKCOTzGX3wzcLAV31p_3d_53a_v8DahrS-k/edit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://countrydale-fps.wikispaces.com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1.xml"/><Relationship Id="rId3" Type="http://schemas.openxmlformats.org/officeDocument/2006/relationships/hyperlink" Target="https://docs.google.com/spreadsheet/ccc?key=0At8qlJVZyTEzdGFCZVduYzV4TFZzNk1JVUFocVI4bFE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4.xml"/><Relationship Id="rId3" Type="http://schemas.openxmlformats.org/officeDocument/2006/relationships/hyperlink" Target="file://localhost/Volumes/User/CD/Karen.Noel/Documents/Schedules/12-13%20Meeting%20schedule%208.28.12.xls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6.xml"/><Relationship Id="rId3" Type="http://schemas.openxmlformats.org/officeDocument/2006/relationships/hyperlink" Target="http://www.franklin.k12.wi.us/index.php?option=com_content&amp;view=article&amp;id=2657&amp;Itemid=5701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docs.google.com/presentation/d/1kwL1Zz8WOsr3vxTWvpqJ_wRIzpC4oFfhd4dOBKsKCL4/edit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5.xml"/><Relationship Id="rId3" Type="http://schemas.openxmlformats.org/officeDocument/2006/relationships/hyperlink" Target="http://todaysmeet.com/Country-Dale-Faculty-Meetin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.be/uyN9y0BEMqc" TargetMode="External"/><Relationship Id="rId4" Type="http://schemas.openxmlformats.org/officeDocument/2006/relationships/hyperlink" Target="http://www.youtube.com/watch?v=-vB59PkB0eQ&amp;feature=youtube_gdata_player" TargetMode="External"/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-bQ8bpdWANU&amp;feature=plcp" TargetMode="External"/><Relationship Id="rId4" Type="http://schemas.openxmlformats.org/officeDocument/2006/relationships/hyperlink" Target="https://sites.google.com/site/fpsgrading/" TargetMode="External"/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a/franklin.k12.wi.us/instructional/rti" TargetMode="External"/><Relationship Id="rId4" Type="http://schemas.openxmlformats.org/officeDocument/2006/relationships/hyperlink" Target="file://localhost/Volumes/User/CD/Karen.Noel/Documents/Schedules/Final%20Intervention%20and%20Specials%20Schedule%202012%202013-2.xlsx" TargetMode="External"/><Relationship Id="rId5" Type="http://schemas.openxmlformats.org/officeDocument/2006/relationships/hyperlink" Target="http://www.youtube.com/watch?v=cJLmSSWnS1I" TargetMode="External"/><Relationship Id="rId6" Type="http://schemas.openxmlformats.org/officeDocument/2006/relationships/hyperlink" Target="http://www.youtube.com/watch?v=4CblcVv-Yrw" TargetMode="External"/><Relationship Id="rId7" Type="http://schemas.openxmlformats.org/officeDocument/2006/relationships/hyperlink" Target="https://docs.google.com/a/franklin.k12.wi.us/document/d/1stuO0UuP9p-h0WJl-_1rl3KBFnigmk6y5JmbNS8wqCs/edit" TargetMode="External"/><Relationship Id="rId8" Type="http://schemas.openxmlformats.org/officeDocument/2006/relationships/hyperlink" Target="https://docs.google.com/a/franklin.k12.wi.us/document/d/1YStf0Ylqrle4KtkhKSJU-xv8q8VaOgtsEghdrC8YnlI/edit" TargetMode="External"/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9.xml"/><Relationship Id="rId3" Type="http://schemas.openxmlformats.org/officeDocument/2006/relationships/hyperlink" Target="http://www.wegivebooks.org/books/goodnight-ipad?auto_launch=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ctrTitle"/>
          </p:nvPr>
        </p:nvSpPr>
        <p:spPr>
          <a:xfrm>
            <a:off x="2209800" y="2918991"/>
            <a:ext cx="6477000" cy="211935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rtl="0">
              <a:buNone/>
            </a:pPr>
            <a:r>
              <a:rPr lang="en-US" dirty="0" smtClean="0"/>
              <a:t>Country Dale</a:t>
            </a:r>
            <a:endParaRPr lang="en" dirty="0"/>
          </a:p>
          <a:p>
            <a:pPr lvl="0" rtl="0">
              <a:buNone/>
            </a:pPr>
            <a:r>
              <a:rPr lang="en" dirty="0"/>
              <a:t>Elementary School </a:t>
            </a:r>
          </a:p>
          <a:p>
            <a:pPr>
              <a:buNone/>
            </a:pPr>
            <a:r>
              <a:rPr lang="en" b="1" dirty="0">
                <a:solidFill>
                  <a:schemeClr val="accent2"/>
                </a:solidFill>
              </a:rPr>
              <a:t>Welcome Back!</a:t>
            </a:r>
          </a:p>
        </p:txBody>
      </p:sp>
      <p:sp>
        <p:nvSpPr>
          <p:cNvPr id="71" name="Shape 71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2012-2013</a:t>
            </a:r>
          </a:p>
        </p:txBody>
      </p:sp>
      <p:pic>
        <p:nvPicPr>
          <p:cNvPr id="2" name="Picture 1" descr="Countrydale logo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30" y="419241"/>
            <a:ext cx="2371783" cy="2371783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title"/>
          </p:nvPr>
        </p:nvSpPr>
        <p:spPr>
          <a:xfrm>
            <a:off x="457200" y="679004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rtl="0">
              <a:buNone/>
            </a:pPr>
            <a:r>
              <a:rPr lang="en" dirty="0">
                <a:solidFill>
                  <a:srgbClr val="C0504D"/>
                </a:solidFill>
              </a:rPr>
              <a:t>PBIS</a:t>
            </a:r>
          </a:p>
        </p:txBody>
      </p:sp>
      <p:sp>
        <p:nvSpPr>
          <p:cNvPr id="194" name="Shape 19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3057217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-US" dirty="0" smtClean="0"/>
              <a:t>Cougar Code</a:t>
            </a:r>
            <a:r>
              <a:rPr lang="en" dirty="0" smtClean="0"/>
              <a:t>  </a:t>
            </a:r>
            <a:r>
              <a:rPr lang="en" dirty="0"/>
              <a:t>Slips</a:t>
            </a:r>
          </a:p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dirty="0" smtClean="0"/>
              <a:t>Monthly </a:t>
            </a:r>
            <a:r>
              <a:rPr lang="en" dirty="0"/>
              <a:t>School-wide Incentives </a:t>
            </a:r>
          </a:p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dirty="0"/>
              <a:t>Monthly Classroom Incentives</a:t>
            </a:r>
          </a:p>
          <a:p>
            <a:endParaRPr lang="en" dirty="0"/>
          </a:p>
          <a:p>
            <a:endParaRPr lang="en" dirty="0"/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>
            <a:spLocks noGrp="1"/>
          </p:cNvSpPr>
          <p:nvPr>
            <p:ph type="title"/>
          </p:nvPr>
        </p:nvSpPr>
        <p:spPr>
          <a:xfrm>
            <a:off x="457200" y="679004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dirty="0">
                <a:solidFill>
                  <a:srgbClr val="C0504D"/>
                </a:solidFill>
              </a:rPr>
              <a:t>EDM 2012-2013</a:t>
            </a:r>
          </a:p>
        </p:txBody>
      </p:sp>
      <p:sp>
        <p:nvSpPr>
          <p:cNvPr id="200" name="Shape 200"/>
          <p:cNvSpPr txBox="1">
            <a:spLocks noGrp="1"/>
          </p:cNvSpPr>
          <p:nvPr>
            <p:ph type="body" idx="1"/>
          </p:nvPr>
        </p:nvSpPr>
        <p:spPr>
          <a:xfrm>
            <a:off x="457200" y="1562225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u="sng" dirty="0">
                <a:solidFill>
                  <a:srgbClr val="FFFF00"/>
                </a:solidFill>
                <a:hlinkClick r:id="rId3"/>
              </a:rPr>
              <a:t>EDM Overview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 txBox="1">
            <a:spLocks noGrp="1"/>
          </p:cNvSpPr>
          <p:nvPr>
            <p:ph type="title"/>
          </p:nvPr>
        </p:nvSpPr>
        <p:spPr>
          <a:xfrm>
            <a:off x="457200" y="679004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rtl="0">
              <a:buNone/>
            </a:pPr>
            <a:r>
              <a:rPr lang="en" dirty="0">
                <a:solidFill>
                  <a:srgbClr val="C0504D"/>
                </a:solidFill>
              </a:rPr>
              <a:t>Literacy</a:t>
            </a:r>
          </a:p>
        </p:txBody>
      </p:sp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xfrm>
            <a:off x="457200" y="1562225"/>
            <a:ext cx="8229600" cy="3170068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u="sng" dirty="0">
                <a:hlinkClick r:id="rId3"/>
              </a:rPr>
              <a:t>Lesson Study</a:t>
            </a:r>
            <a:endParaRPr lang="en" u="sng" dirty="0">
              <a:hlinkClick r:id="rId4"/>
            </a:endParaRPr>
          </a:p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dirty="0"/>
              <a:t>Grades 1-3 will give Running Records to all students</a:t>
            </a:r>
          </a:p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dirty="0" smtClean="0"/>
              <a:t>Training</a:t>
            </a:r>
            <a:r>
              <a:rPr lang="en-US" dirty="0" smtClean="0"/>
              <a:t> for 3</a:t>
            </a:r>
            <a:r>
              <a:rPr lang="en-US" baseline="30000" dirty="0" smtClean="0"/>
              <a:t>rd</a:t>
            </a:r>
            <a:r>
              <a:rPr lang="en-US" dirty="0" smtClean="0"/>
              <a:t> grade </a:t>
            </a:r>
            <a:r>
              <a:rPr lang="en" dirty="0" smtClean="0"/>
              <a:t> </a:t>
            </a:r>
            <a:r>
              <a:rPr lang="en" dirty="0"/>
              <a:t>will take place in our </a:t>
            </a:r>
            <a:r>
              <a:rPr lang="en-US" dirty="0" smtClean="0"/>
              <a:t>September v</a:t>
            </a:r>
            <a:r>
              <a:rPr lang="en" dirty="0" smtClean="0"/>
              <a:t>ertical </a:t>
            </a:r>
            <a:r>
              <a:rPr lang="en-US" dirty="0" smtClean="0"/>
              <a:t>m</a:t>
            </a:r>
            <a:r>
              <a:rPr lang="en" dirty="0" smtClean="0"/>
              <a:t>eetin</a:t>
            </a:r>
            <a:r>
              <a:rPr lang="en-US" dirty="0" smtClean="0"/>
              <a:t>g</a:t>
            </a:r>
            <a:endParaRPr lang="en" dirty="0"/>
          </a:p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dirty="0"/>
              <a:t>Purpose:  </a:t>
            </a:r>
            <a:r>
              <a:rPr lang="en-US" dirty="0"/>
              <a:t>D</a:t>
            </a:r>
            <a:r>
              <a:rPr lang="en" dirty="0" smtClean="0"/>
              <a:t>ata </a:t>
            </a:r>
            <a:r>
              <a:rPr lang="en-US" dirty="0" smtClean="0"/>
              <a:t>from LS’s will</a:t>
            </a:r>
            <a:r>
              <a:rPr lang="en" dirty="0" smtClean="0"/>
              <a:t> </a:t>
            </a:r>
            <a:r>
              <a:rPr lang="en" dirty="0"/>
              <a:t>drive our small group work because of "ramped up" expectations with the Common Core.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>
            <a:spLocks noGrp="1"/>
          </p:cNvSpPr>
          <p:nvPr>
            <p:ph type="title"/>
          </p:nvPr>
        </p:nvSpPr>
        <p:spPr>
          <a:xfrm>
            <a:off x="457200" y="679004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dirty="0">
                <a:solidFill>
                  <a:schemeClr val="accent2"/>
                </a:solidFill>
              </a:rPr>
              <a:t>Technology Updates</a:t>
            </a:r>
          </a:p>
        </p:txBody>
      </p:sp>
      <p:sp>
        <p:nvSpPr>
          <p:cNvPr id="212" name="Shape 21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New to our building</a:t>
            </a:r>
          </a:p>
          <a:p>
            <a:pPr marL="914400" lvl="1" indent="-381000" rtl="0">
              <a:buClr>
                <a:schemeClr val="lt1"/>
              </a:buClr>
              <a:buSzPct val="80000"/>
              <a:buFont typeface="Courier New"/>
              <a:buChar char="o"/>
            </a:pPr>
            <a:r>
              <a:rPr lang="en" i="1"/>
              <a:t>District Updates </a:t>
            </a:r>
            <a:r>
              <a:rPr lang="en" i="1" u="sng">
                <a:solidFill>
                  <a:srgbClr val="FFFF00"/>
                </a:solidFill>
                <a:hlinkClick r:id="rId3"/>
              </a:rPr>
              <a:t>link</a:t>
            </a:r>
          </a:p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District increased its Internet bandwidth</a:t>
            </a:r>
          </a:p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Plug in network cords for all laptops when available (for fastest connectivity and to receive system updates)</a:t>
            </a:r>
          </a:p>
          <a:p>
            <a:pPr marL="457200" lvl="0" indent="-41910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Request technical assistance/questions through the Help Desk software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 txBox="1">
            <a:spLocks noGrp="1"/>
          </p:cNvSpPr>
          <p:nvPr>
            <p:ph type="title"/>
          </p:nvPr>
        </p:nvSpPr>
        <p:spPr>
          <a:xfrm>
            <a:off x="457200" y="679004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dirty="0">
                <a:solidFill>
                  <a:srgbClr val="C0504D"/>
                </a:solidFill>
              </a:rPr>
              <a:t>Staff Proficiency - Level 2</a:t>
            </a:r>
          </a:p>
        </p:txBody>
      </p:sp>
      <p:sp>
        <p:nvSpPr>
          <p:cNvPr id="218" name="Shape 21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421692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dirty="0"/>
              <a:t>Personalized, self-directed, teacher choice</a:t>
            </a:r>
          </a:p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dirty="0"/>
              <a:t>Teachers will integrate into their individual goal(s)</a:t>
            </a:r>
          </a:p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dirty="0"/>
              <a:t>Teachers will conference with administrators at end of school year on goal</a:t>
            </a:r>
          </a:p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dirty="0"/>
              <a:t>Tech coaches will be facilitators</a:t>
            </a:r>
          </a:p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dirty="0"/>
              <a:t>Tech Tools Times will not be sit &amp; get</a:t>
            </a:r>
          </a:p>
          <a:p>
            <a:pPr marL="457200" lvl="0" indent="-41910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dirty="0"/>
              <a:t>More details will be shared at September Tech Tool Time </a:t>
            </a:r>
            <a:r>
              <a:rPr lang="en" dirty="0" smtClean="0"/>
              <a:t>&lt;</a:t>
            </a:r>
            <a:r>
              <a:rPr lang="en-US" dirty="0" smtClean="0"/>
              <a:t>September 10</a:t>
            </a:r>
            <a:r>
              <a:rPr lang="en-US" baseline="30000" dirty="0" smtClean="0"/>
              <a:t>th</a:t>
            </a:r>
            <a:r>
              <a:rPr lang="en-US" dirty="0" smtClean="0"/>
              <a:t>, 8:10</a:t>
            </a:r>
            <a:r>
              <a:rPr lang="en" dirty="0" smtClean="0"/>
              <a:t>&gt;</a:t>
            </a:r>
            <a:endParaRPr lang="en" dirty="0"/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>
            <a:spLocks noGrp="1"/>
          </p:cNvSpPr>
          <p:nvPr>
            <p:ph type="title"/>
          </p:nvPr>
        </p:nvSpPr>
        <p:spPr>
          <a:xfrm>
            <a:off x="457200" y="679004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accent2"/>
                </a:solidFill>
              </a:rPr>
              <a:t>CD </a:t>
            </a:r>
            <a:r>
              <a:rPr lang="en" dirty="0" smtClean="0">
                <a:solidFill>
                  <a:schemeClr val="accent2"/>
                </a:solidFill>
              </a:rPr>
              <a:t>Focus </a:t>
            </a:r>
            <a:r>
              <a:rPr lang="en" dirty="0">
                <a:solidFill>
                  <a:schemeClr val="accent2"/>
                </a:solidFill>
              </a:rPr>
              <a:t>for 2012-2013</a:t>
            </a:r>
          </a:p>
        </p:txBody>
      </p:sp>
      <p:sp>
        <p:nvSpPr>
          <p:cNvPr id="224" name="Shape 22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000" dirty="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" sz="2000" dirty="0"/>
              <a:t>Working as a community of professional learners to enhance student achievement - Collaborative Teamwork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000" dirty="0"/>
              <a:t>  </a:t>
            </a:r>
            <a:r>
              <a:rPr lang="en" sz="2000" u="sng" dirty="0"/>
              <a:t>Focus on 3 questions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000" dirty="0"/>
              <a:t>1)What do we want each student to learn?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000" dirty="0"/>
              <a:t>   (Common Core Standards)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000" dirty="0"/>
              <a:t>2)How will we know what students have learned?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000" dirty="0"/>
              <a:t>  (state, school, and classroom formative/summative assessments)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000" dirty="0"/>
              <a:t>3)How will we respond to students who are not learning?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000" dirty="0"/>
              <a:t>  (Share strategies, lessons, and activities and apply school/classroom intervention)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000" dirty="0"/>
              <a:t>*  Team discussions will focus on items that directly impact student learning of Common Core Standards.</a:t>
            </a:r>
          </a:p>
          <a:p>
            <a:endParaRPr lang="en" sz="2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 txBox="1">
            <a:spLocks noGrp="1"/>
          </p:cNvSpPr>
          <p:nvPr>
            <p:ph type="title"/>
          </p:nvPr>
        </p:nvSpPr>
        <p:spPr>
          <a:xfrm>
            <a:off x="457200" y="-1636136"/>
            <a:ext cx="8229600" cy="350862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rtl="0">
              <a:buNone/>
            </a:pPr>
            <a:r>
              <a:rPr lang="en" dirty="0"/>
              <a:t>
</a:t>
            </a:r>
          </a:p>
          <a:p>
            <a:endParaRPr lang="en" dirty="0"/>
          </a:p>
          <a:p>
            <a:endParaRPr lang="en" dirty="0"/>
          </a:p>
          <a:p>
            <a:pPr lvl="0" rtl="0">
              <a:buNone/>
            </a:pPr>
            <a:r>
              <a:rPr lang="en-US" dirty="0" smtClean="0">
                <a:solidFill>
                  <a:srgbClr val="C0504D"/>
                </a:solidFill>
              </a:rPr>
              <a:t>CD </a:t>
            </a:r>
            <a:r>
              <a:rPr lang="en" dirty="0" smtClean="0">
                <a:solidFill>
                  <a:srgbClr val="C0504D"/>
                </a:solidFill>
              </a:rPr>
              <a:t>Focus </a:t>
            </a:r>
            <a:r>
              <a:rPr lang="en" dirty="0">
                <a:solidFill>
                  <a:srgbClr val="C0504D"/>
                </a:solidFill>
              </a:rPr>
              <a:t>for 2012-2013</a:t>
            </a:r>
          </a:p>
          <a:p>
            <a:endParaRPr lang="en" dirty="0"/>
          </a:p>
        </p:txBody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457200" y="1522587"/>
            <a:ext cx="8229600" cy="5113294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600" dirty="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" sz="2300" dirty="0"/>
              <a:t>Elements of Good Instruction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300" dirty="0"/>
              <a:t>•Personalized Learning (Grading, RtI, Technology)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300" dirty="0"/>
              <a:t>•Literacy in all content areas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300" dirty="0"/>
              <a:t>•Common Assessments 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300" dirty="0"/>
              <a:t>•School Improvement Process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300" dirty="0"/>
              <a:t>  - Building Goal / PBIS Goal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300" dirty="0"/>
              <a:t>  - Action Plans focused on groups of students </a:t>
            </a:r>
            <a:r>
              <a:rPr lang="en" sz="2300" dirty="0" smtClean="0"/>
              <a:t>(</a:t>
            </a:r>
            <a:r>
              <a:rPr lang="en-US" sz="2300" dirty="0" smtClean="0"/>
              <a:t>data driven and responsive)</a:t>
            </a:r>
            <a:r>
              <a:rPr lang="en" sz="2300" dirty="0" smtClean="0"/>
              <a:t>  </a:t>
            </a:r>
            <a:endParaRPr lang="en" sz="2300" dirty="0"/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300" dirty="0"/>
              <a:t>  - iTime groups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300" dirty="0"/>
              <a:t>•School-wide Discipline System-PBIS Positive Behavior Interventions and Supports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endParaRPr lang="en" sz="23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 txBox="1">
            <a:spLocks noGrp="1"/>
          </p:cNvSpPr>
          <p:nvPr>
            <p:ph type="title"/>
          </p:nvPr>
        </p:nvSpPr>
        <p:spPr>
          <a:xfrm>
            <a:off x="635030" y="371227"/>
            <a:ext cx="8051769" cy="1046410"/>
          </a:xfrm>
          <a:prstGeom prst="rect">
            <a:avLst/>
          </a:prstGeom>
        </p:spPr>
        <p:txBody>
          <a:bodyPr wrap="square"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sz="2800" dirty="0">
                <a:solidFill>
                  <a:srgbClr val="C0504D"/>
                </a:solidFill>
              </a:rPr>
              <a:t>Focus on </a:t>
            </a:r>
            <a:r>
              <a:rPr lang="en" sz="2800" dirty="0" smtClean="0">
                <a:solidFill>
                  <a:srgbClr val="C0504D"/>
                </a:solidFill>
              </a:rPr>
              <a:t>Growth</a:t>
            </a:r>
            <a:r>
              <a:rPr lang="en-US" sz="2800" dirty="0" smtClean="0">
                <a:solidFill>
                  <a:srgbClr val="C0504D"/>
                </a:solidFill>
              </a:rPr>
              <a:t> when meeting as a grade level team, in vertical teams, as a building</a:t>
            </a:r>
            <a:endParaRPr lang="en" sz="2800" dirty="0">
              <a:solidFill>
                <a:srgbClr val="C0504D"/>
              </a:solidFill>
            </a:endParaRPr>
          </a:p>
        </p:txBody>
      </p:sp>
      <p:sp>
        <p:nvSpPr>
          <p:cNvPr id="236" name="Shape 236"/>
          <p:cNvSpPr txBox="1">
            <a:spLocks noGrp="1"/>
          </p:cNvSpPr>
          <p:nvPr>
            <p:ph type="body" idx="1"/>
          </p:nvPr>
        </p:nvSpPr>
        <p:spPr>
          <a:xfrm>
            <a:off x="457200" y="1417637"/>
            <a:ext cx="8229600" cy="5698967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500" b="1" dirty="0" smtClean="0"/>
              <a:t>Collaboration </a:t>
            </a:r>
            <a:r>
              <a:rPr lang="en" sz="2500" b="1" dirty="0"/>
              <a:t>Expectations:</a:t>
            </a:r>
          </a:p>
          <a:p>
            <a:pPr marL="457200" lvl="0" indent="-298450" rtl="0">
              <a:lnSpc>
                <a:spcPct val="115000"/>
              </a:lnSpc>
              <a:spcBef>
                <a:spcPts val="1100"/>
              </a:spcBef>
              <a:spcAft>
                <a:spcPts val="200"/>
              </a:spcAft>
              <a:buClr>
                <a:srgbClr val="000000"/>
              </a:buClr>
              <a:buSzPct val="44000"/>
              <a:buFont typeface="Trebuchet MS"/>
              <a:buAutoNum type="arabicPeriod"/>
            </a:pPr>
            <a:r>
              <a:rPr lang="en" sz="2500" b="1" dirty="0"/>
              <a:t> </a:t>
            </a:r>
            <a:r>
              <a:rPr lang="en" sz="2000" dirty="0"/>
              <a:t>1. </a:t>
            </a:r>
            <a:r>
              <a:rPr lang="en" sz="2000" b="1" dirty="0"/>
              <a:t>Student Growth </a:t>
            </a:r>
            <a:r>
              <a:rPr lang="en" sz="2000" dirty="0"/>
              <a:t>(academically and behaviorally)</a:t>
            </a:r>
          </a:p>
          <a:p>
            <a:pPr marL="914400" lvl="1" indent="-298450" rtl="0">
              <a:lnSpc>
                <a:spcPct val="115000"/>
              </a:lnSpc>
              <a:spcBef>
                <a:spcPts val="1100"/>
              </a:spcBef>
              <a:spcAft>
                <a:spcPts val="200"/>
              </a:spcAft>
              <a:buClr>
                <a:srgbClr val="000000"/>
              </a:buClr>
              <a:buSzPct val="55000"/>
              <a:buFont typeface="Trebuchet MS"/>
              <a:buAutoNum type="alphaLcPeriod"/>
            </a:pPr>
            <a:r>
              <a:rPr lang="en" sz="2000" dirty="0"/>
              <a:t>Utilize MAP, WKCE, common assessments for student planning</a:t>
            </a:r>
          </a:p>
          <a:p>
            <a:pPr marL="615950" lvl="1" indent="0" rtl="0">
              <a:lnSpc>
                <a:spcPct val="115000"/>
              </a:lnSpc>
              <a:spcBef>
                <a:spcPts val="1100"/>
              </a:spcBef>
              <a:spcAft>
                <a:spcPts val="200"/>
              </a:spcAft>
              <a:buClr>
                <a:srgbClr val="000000"/>
              </a:buClr>
              <a:buSzPct val="55000"/>
              <a:buNone/>
            </a:pPr>
            <a:r>
              <a:rPr lang="en" sz="2000" dirty="0" smtClean="0"/>
              <a:t>2</a:t>
            </a:r>
            <a:r>
              <a:rPr lang="en" sz="2000" dirty="0"/>
              <a:t>.  </a:t>
            </a:r>
            <a:r>
              <a:rPr lang="en" sz="2000" b="1" dirty="0"/>
              <a:t>Teacher Growth</a:t>
            </a:r>
          </a:p>
          <a:p>
            <a:pPr marL="914400" lvl="1" indent="-298450" rtl="0">
              <a:lnSpc>
                <a:spcPct val="115000"/>
              </a:lnSpc>
              <a:spcBef>
                <a:spcPts val="1100"/>
              </a:spcBef>
              <a:spcAft>
                <a:spcPts val="200"/>
              </a:spcAft>
              <a:buClr>
                <a:srgbClr val="000000"/>
              </a:buClr>
              <a:buSzPct val="55000"/>
              <a:buFont typeface="Trebuchet MS"/>
              <a:buAutoNum type="alphaLcPeriod"/>
            </a:pPr>
            <a:r>
              <a:rPr lang="en" sz="2000" dirty="0"/>
              <a:t>Lesson Study - Literacy lesson development</a:t>
            </a:r>
          </a:p>
          <a:p>
            <a:pPr marL="914400" lvl="1" indent="-298450" rtl="0">
              <a:lnSpc>
                <a:spcPct val="115000"/>
              </a:lnSpc>
              <a:spcBef>
                <a:spcPts val="1100"/>
              </a:spcBef>
              <a:spcAft>
                <a:spcPts val="200"/>
              </a:spcAft>
              <a:buClr>
                <a:srgbClr val="000000"/>
              </a:buClr>
              <a:buSzPct val="55000"/>
              <a:buFont typeface="Trebuchet MS"/>
              <a:buAutoNum type="alphaLcPeriod"/>
            </a:pPr>
            <a:r>
              <a:rPr lang="en" sz="2000" dirty="0"/>
              <a:t>Instructional Strategies sharing (in teams and across grade levels)/Pacing</a:t>
            </a:r>
          </a:p>
          <a:p>
            <a:pPr marL="457200" lvl="0" indent="-298450" rt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55000"/>
              <a:buFont typeface="Trebuchet MS"/>
              <a:buAutoNum type="arabicPeriod"/>
            </a:pPr>
            <a:r>
              <a:rPr lang="en" sz="2000" dirty="0"/>
              <a:t> 3.  </a:t>
            </a:r>
            <a:r>
              <a:rPr lang="en" sz="2000" b="1" dirty="0"/>
              <a:t>School Growth</a:t>
            </a:r>
          </a:p>
          <a:p>
            <a:pPr marL="914400" lvl="1" indent="-298450" rt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55000"/>
              <a:buFont typeface="Trebuchet MS"/>
              <a:buAutoNum type="alphaLcPeriod"/>
            </a:pPr>
            <a:r>
              <a:rPr lang="en" sz="2000" dirty="0"/>
              <a:t>SMART Goal (assessments and analysis)</a:t>
            </a:r>
          </a:p>
          <a:p>
            <a:pPr marL="914400" lvl="1" indent="-298450" rt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55000"/>
              <a:buFont typeface="Trebuchet MS"/>
              <a:buAutoNum type="alphaLcPeriod"/>
            </a:pPr>
            <a:r>
              <a:rPr lang="en" sz="2000" dirty="0"/>
              <a:t>RtI - Intervention time for students (research based interventions in reading and </a:t>
            </a:r>
            <a:r>
              <a:rPr lang="en" sz="2000" dirty="0" smtClean="0"/>
              <a:t>math</a:t>
            </a:r>
            <a:r>
              <a:rPr lang="en-US" sz="2000" dirty="0" smtClean="0"/>
              <a:t> eventually</a:t>
            </a:r>
            <a:r>
              <a:rPr lang="en" sz="2000" dirty="0" smtClean="0"/>
              <a:t>)</a:t>
            </a:r>
            <a:endParaRPr lang="en" sz="2000" dirty="0"/>
          </a:p>
          <a:p>
            <a:endParaRPr lang="en" sz="2300" u="sng" dirty="0">
              <a:solidFill>
                <a:srgbClr val="FFFF00"/>
              </a:solidFill>
              <a:hlinkClick r:id="rId3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>
            <a:spLocks noGrp="1"/>
          </p:cNvSpPr>
          <p:nvPr>
            <p:ph type="title"/>
          </p:nvPr>
        </p:nvSpPr>
        <p:spPr>
          <a:xfrm>
            <a:off x="457200" y="679004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dirty="0">
                <a:solidFill>
                  <a:srgbClr val="C0504D"/>
                </a:solidFill>
              </a:rPr>
              <a:t>Collaborative Expectations</a:t>
            </a:r>
          </a:p>
        </p:txBody>
      </p:sp>
      <p:sp>
        <p:nvSpPr>
          <p:cNvPr id="242" name="Shape 24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2934106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dirty="0" smtClean="0">
                <a:solidFill>
                  <a:srgbClr val="FFFFFF"/>
                </a:solidFill>
                <a:hlinkClick r:id="rId3"/>
              </a:rPr>
              <a:t>CD's wiki</a:t>
            </a:r>
            <a:endParaRPr lang="en-US" dirty="0" smtClean="0">
              <a:solidFill>
                <a:srgbClr val="FFFFFF"/>
              </a:solidFill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dirty="0" smtClean="0">
                <a:solidFill>
                  <a:srgbClr val="FFFFFF"/>
                </a:solidFill>
              </a:rPr>
              <a:t>•</a:t>
            </a:r>
            <a:r>
              <a:rPr lang="en" dirty="0" smtClean="0"/>
              <a:t>Be </a:t>
            </a:r>
            <a:r>
              <a:rPr lang="en" dirty="0"/>
              <a:t>sure to check the Wiki </a:t>
            </a:r>
            <a:r>
              <a:rPr lang="en" b="1" u="sng" dirty="0"/>
              <a:t>weekly</a:t>
            </a:r>
            <a:r>
              <a:rPr lang="en" dirty="0"/>
              <a:t> for updates and announcements.</a:t>
            </a:r>
          </a:p>
          <a:p>
            <a:pPr marL="381000" lvl="0" indent="-342900" rtl="0">
              <a:lnSpc>
                <a:spcPct val="115000"/>
              </a:lnSpc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dirty="0"/>
              <a:t>We will use the wiki </a:t>
            </a:r>
            <a:r>
              <a:rPr lang="en-US" dirty="0" smtClean="0"/>
              <a:t>or a Go To Meeting format </a:t>
            </a:r>
            <a:r>
              <a:rPr lang="en" dirty="0" smtClean="0"/>
              <a:t>to </a:t>
            </a:r>
            <a:r>
              <a:rPr lang="en" dirty="0"/>
              <a:t>communicate for our "Un-Staff Meetings"</a:t>
            </a:r>
          </a:p>
          <a:p>
            <a:endParaRPr lang="en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 txBox="1">
            <a:spLocks noGrp="1"/>
          </p:cNvSpPr>
          <p:nvPr>
            <p:ph type="title"/>
          </p:nvPr>
        </p:nvSpPr>
        <p:spPr>
          <a:xfrm>
            <a:off x="457200" y="679004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dirty="0">
                <a:solidFill>
                  <a:schemeClr val="accent2"/>
                </a:solidFill>
              </a:rPr>
              <a:t>RtI Process</a:t>
            </a:r>
          </a:p>
        </p:txBody>
      </p:sp>
      <p:sp>
        <p:nvSpPr>
          <p:cNvPr id="248" name="Shape 24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5026987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400" dirty="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" sz="2400" dirty="0"/>
              <a:t>Meeting with grade levels every </a:t>
            </a:r>
            <a:r>
              <a:rPr lang="en-US" sz="2400" dirty="0" smtClean="0"/>
              <a:t>6-</a:t>
            </a:r>
            <a:r>
              <a:rPr lang="en" sz="2400" dirty="0" smtClean="0"/>
              <a:t>7 weeks</a:t>
            </a:r>
            <a:r>
              <a:rPr lang="en-US" sz="2400" dirty="0" smtClean="0"/>
              <a:t> (use rotating subs) – Building </a:t>
            </a:r>
            <a:r>
              <a:rPr lang="en-US" sz="2400" dirty="0" err="1" smtClean="0"/>
              <a:t>RtI</a:t>
            </a:r>
            <a:r>
              <a:rPr lang="en-US" sz="2400" dirty="0" smtClean="0"/>
              <a:t> (longer to identify further diagnostic assessment and action plan </a:t>
            </a:r>
            <a:r>
              <a:rPr lang="en-US" dirty="0" smtClean="0"/>
              <a:t>which includes intervention)</a:t>
            </a:r>
            <a:endParaRPr lang="en-US" sz="2400" dirty="0" smtClean="0"/>
          </a:p>
          <a:p>
            <a:pPr lvl="0" rtl="0">
              <a:lnSpc>
                <a:spcPct val="115000"/>
              </a:lnSpc>
              <a:spcBef>
                <a:spcPts val="0"/>
              </a:spcBef>
              <a:buFont typeface="Arial"/>
              <a:buChar char="•"/>
            </a:pPr>
            <a:r>
              <a:rPr lang="en-US" dirty="0" smtClean="0"/>
              <a:t>Continue GL </a:t>
            </a:r>
            <a:r>
              <a:rPr lang="en-US" dirty="0" err="1" smtClean="0"/>
              <a:t>RtI</a:t>
            </a:r>
            <a:r>
              <a:rPr lang="en-US" dirty="0" smtClean="0"/>
              <a:t> meetings (shorter to identify student and BEGIN the discussion or for updates </a:t>
            </a:r>
            <a:endParaRPr lang="en" sz="2400" dirty="0"/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400" dirty="0"/>
              <a:t>–RtI meetings focused on interventions for students struggling behaviorally and/or academically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400" dirty="0"/>
              <a:t>–Focus on </a:t>
            </a:r>
            <a:r>
              <a:rPr lang="en-US" dirty="0" smtClean="0"/>
              <a:t>20</a:t>
            </a:r>
            <a:r>
              <a:rPr lang="en-US" baseline="30000" dirty="0" smtClean="0"/>
              <a:t>th</a:t>
            </a:r>
            <a:r>
              <a:rPr lang="en-US" dirty="0" smtClean="0"/>
              <a:t>% or below – Strategic or Intensive levels</a:t>
            </a:r>
            <a:endParaRPr lang="en" sz="2400" dirty="0"/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400" dirty="0"/>
              <a:t>–Teams should notify </a:t>
            </a:r>
            <a:r>
              <a:rPr lang="en-US" dirty="0" smtClean="0"/>
              <a:t>Karen</a:t>
            </a:r>
            <a:r>
              <a:rPr lang="en" sz="2400" dirty="0" smtClean="0"/>
              <a:t> </a:t>
            </a:r>
            <a:r>
              <a:rPr lang="en" sz="2400" dirty="0"/>
              <a:t>of student concerns before grade level RtI Meeting</a:t>
            </a:r>
          </a:p>
          <a:p>
            <a:pPr marL="0" indent="0">
              <a:buNone/>
            </a:pPr>
            <a:endParaRPr lang="en" sz="2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457200" y="679004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dirty="0">
                <a:solidFill>
                  <a:schemeClr val="accent2"/>
                </a:solidFill>
              </a:rPr>
              <a:t>Welcome New Staff!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308841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381000" lvl="0" indent="-342900" rtl="0">
              <a:buClr>
                <a:srgbClr val="FFFFFF"/>
              </a:buClr>
              <a:buSzPct val="166666"/>
              <a:buFont typeface="Arial"/>
              <a:buChar char="•"/>
            </a:pPr>
            <a:r>
              <a:rPr lang="en-US" dirty="0" smtClean="0"/>
              <a:t>Holly June in 3</a:t>
            </a:r>
            <a:r>
              <a:rPr lang="en-US" baseline="30000" dirty="0" smtClean="0"/>
              <a:t>rd</a:t>
            </a:r>
            <a:r>
              <a:rPr lang="en-US" dirty="0" smtClean="0"/>
              <a:t> grade with Maggie and Sue!</a:t>
            </a:r>
          </a:p>
          <a:p>
            <a:pPr marL="381000" lvl="0" indent="-342900" rtl="0">
              <a:buClr>
                <a:srgbClr val="FFFFFF"/>
              </a:buClr>
              <a:buSzPct val="166666"/>
              <a:buFont typeface="Arial"/>
              <a:buChar char="•"/>
            </a:pPr>
            <a:r>
              <a:rPr lang="en-US" dirty="0" smtClean="0"/>
              <a:t>Melissa </a:t>
            </a:r>
            <a:r>
              <a:rPr lang="en-US" dirty="0" err="1" smtClean="0"/>
              <a:t>Batog</a:t>
            </a:r>
            <a:r>
              <a:rPr lang="en" dirty="0" smtClean="0"/>
              <a:t>- </a:t>
            </a:r>
            <a:r>
              <a:rPr lang="en" dirty="0"/>
              <a:t>ESL Teacher</a:t>
            </a:r>
          </a:p>
          <a:p>
            <a:pPr marL="381000" lvl="0" indent="-342900" rtl="0">
              <a:buClr>
                <a:srgbClr val="FFFFFF"/>
              </a:buClr>
              <a:buSzPct val="166666"/>
              <a:buFont typeface="Arial"/>
              <a:buChar char="•"/>
            </a:pPr>
            <a:r>
              <a:rPr lang="en-US" dirty="0" smtClean="0"/>
              <a:t>TBD for CD</a:t>
            </a:r>
            <a:r>
              <a:rPr lang="en" dirty="0" smtClean="0"/>
              <a:t> </a:t>
            </a:r>
            <a:r>
              <a:rPr lang="en" dirty="0"/>
              <a:t>- District Curriculum Interventionist</a:t>
            </a:r>
          </a:p>
          <a:p>
            <a:pPr marL="381000" lvl="0" indent="-342900" rtl="0">
              <a:buClr>
                <a:srgbClr val="FFFFFF"/>
              </a:buClr>
              <a:buSzPct val="166666"/>
              <a:buFont typeface="Arial"/>
              <a:buChar char="•"/>
            </a:pPr>
            <a:r>
              <a:rPr lang="en-US" dirty="0" smtClean="0"/>
              <a:t>16 hours of Art</a:t>
            </a:r>
            <a:r>
              <a:rPr lang="en" dirty="0" smtClean="0"/>
              <a:t> </a:t>
            </a:r>
            <a:r>
              <a:rPr lang="en" dirty="0"/>
              <a:t>– </a:t>
            </a:r>
            <a:r>
              <a:rPr lang="en-US" dirty="0" smtClean="0"/>
              <a:t>will need replacement for Dave Oaks</a:t>
            </a:r>
            <a:endParaRPr lang="en" dirty="0"/>
          </a:p>
          <a:p>
            <a:pPr marL="457200" lvl="0" indent="-419100" rtl="0">
              <a:buClr>
                <a:srgbClr val="FFFFFF"/>
              </a:buClr>
              <a:buSzPct val="166666"/>
              <a:buFont typeface="Arial"/>
              <a:buChar char="•"/>
            </a:pPr>
            <a:endParaRPr lang="en" dirty="0"/>
          </a:p>
          <a:p>
            <a:pPr marL="457200" lvl="0" indent="-419100" rtl="0">
              <a:buClr>
                <a:srgbClr val="FFFFFF"/>
              </a:buClr>
              <a:buSzPct val="166666"/>
              <a:buFont typeface="Arial"/>
              <a:buChar char="•"/>
            </a:pPr>
            <a:endParaRPr lang="en" dirty="0"/>
          </a:p>
          <a:p>
            <a:endParaRPr lang="en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>
            <a:spLocks noGrp="1"/>
          </p:cNvSpPr>
          <p:nvPr>
            <p:ph type="title"/>
          </p:nvPr>
        </p:nvSpPr>
        <p:spPr>
          <a:xfrm>
            <a:off x="457200" y="679004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dirty="0">
                <a:solidFill>
                  <a:srgbClr val="C0504D"/>
                </a:solidFill>
              </a:rPr>
              <a:t>Important Info/Reminders</a:t>
            </a:r>
          </a:p>
        </p:txBody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158416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Font typeface="Arial"/>
              <a:buChar char="•"/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Parent Communication – minimum expectation is to have monthly news (in school newsletter or grade level)</a:t>
            </a:r>
            <a:endParaRPr lang="en-US" sz="2000" dirty="0">
              <a:latin typeface="Arial"/>
              <a:ea typeface="Arial"/>
              <a:cs typeface="Arial"/>
              <a:sym typeface="Arial"/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Font typeface="Arial"/>
              <a:buChar char="•"/>
            </a:pPr>
            <a:r>
              <a:rPr lang="en" sz="2100" dirty="0" smtClean="0"/>
              <a:t>Learning </a:t>
            </a:r>
            <a:r>
              <a:rPr lang="en" sz="2100" dirty="0"/>
              <a:t>Target Meeting with </a:t>
            </a:r>
            <a:r>
              <a:rPr lang="en-US" sz="2100" dirty="0" smtClean="0"/>
              <a:t>Karen</a:t>
            </a:r>
            <a:r>
              <a:rPr lang="en" sz="2100" dirty="0" smtClean="0"/>
              <a:t> </a:t>
            </a:r>
            <a:r>
              <a:rPr lang="en" sz="2100" dirty="0"/>
              <a:t>(on Wiki</a:t>
            </a:r>
            <a:r>
              <a:rPr lang="en" sz="2100" dirty="0" smtClean="0"/>
              <a:t>)</a:t>
            </a:r>
            <a:endParaRPr lang="en-US" sz="2100" dirty="0" smtClean="0"/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sz="2100" dirty="0"/>
              <a:t>	</a:t>
            </a:r>
            <a:r>
              <a:rPr lang="en-US" sz="2100" dirty="0" smtClean="0"/>
              <a:t>Grade level SIP action plan = </a:t>
            </a:r>
            <a:r>
              <a:rPr lang="en-US" sz="2100" dirty="0" err="1" smtClean="0"/>
              <a:t>RtI</a:t>
            </a:r>
            <a:r>
              <a:rPr lang="en-US" sz="2100" dirty="0" smtClean="0"/>
              <a:t> implementation, CCSS 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sz="2100" dirty="0"/>
              <a:t>	</a:t>
            </a:r>
            <a:r>
              <a:rPr lang="en-US" sz="2100" dirty="0" smtClean="0"/>
              <a:t>Technology Proficiency</a:t>
            </a:r>
            <a:endParaRPr lang="en" sz="2100" dirty="0"/>
          </a:p>
          <a:p>
            <a:pPr lvl="0" rtl="0">
              <a:lnSpc>
                <a:spcPct val="115000"/>
              </a:lnSpc>
              <a:spcBef>
                <a:spcPts val="0"/>
              </a:spcBef>
              <a:buFont typeface="Arial"/>
              <a:buChar char="•"/>
            </a:pPr>
            <a:r>
              <a:rPr lang="en" sz="2100" dirty="0" smtClean="0"/>
              <a:t>P-T </a:t>
            </a:r>
            <a:r>
              <a:rPr lang="en" sz="2100" dirty="0"/>
              <a:t>Conferences/Scheduled for Fall (@ Open House)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Font typeface="Arial"/>
              <a:buChar char="•"/>
            </a:pPr>
            <a:r>
              <a:rPr lang="en" sz="2100" dirty="0" smtClean="0"/>
              <a:t>EA </a:t>
            </a:r>
            <a:r>
              <a:rPr lang="en" sz="2100" dirty="0"/>
              <a:t>Roles / </a:t>
            </a:r>
            <a:r>
              <a:rPr lang="en" sz="2100" dirty="0" smtClean="0"/>
              <a:t>Responsibilities</a:t>
            </a:r>
            <a:endParaRPr lang="en-US" sz="2100" dirty="0" smtClean="0"/>
          </a:p>
          <a:p>
            <a:pPr lvl="0" rtl="0">
              <a:lnSpc>
                <a:spcPct val="115000"/>
              </a:lnSpc>
              <a:spcBef>
                <a:spcPts val="0"/>
              </a:spcBef>
              <a:buFont typeface="Arial"/>
              <a:buChar char="•"/>
            </a:pPr>
            <a:r>
              <a:rPr lang="en-US" sz="2100" dirty="0" smtClean="0"/>
              <a:t>More GL MAP testing – need laptops </a:t>
            </a:r>
            <a:r>
              <a:rPr lang="en" sz="2100" dirty="0" smtClean="0"/>
              <a:t>during </a:t>
            </a:r>
            <a:r>
              <a:rPr lang="en" sz="2100" dirty="0"/>
              <a:t>MAP </a:t>
            </a:r>
            <a:r>
              <a:rPr lang="en" sz="2100" dirty="0" smtClean="0"/>
              <a:t>testing</a:t>
            </a:r>
            <a:r>
              <a:rPr lang="en-US" sz="2100" dirty="0" smtClean="0"/>
              <a:t>?</a:t>
            </a:r>
          </a:p>
          <a:p>
            <a:pPr lvl="1">
              <a:lnSpc>
                <a:spcPct val="115000"/>
              </a:lnSpc>
              <a:spcBef>
                <a:spcPts val="0"/>
              </a:spcBef>
              <a:buFont typeface="Arial"/>
              <a:buChar char="•"/>
            </a:pPr>
            <a:r>
              <a:rPr lang="en-US" sz="1900" dirty="0" smtClean="0"/>
              <a:t>Fall MAP window – September 13 – October 5</a:t>
            </a:r>
          </a:p>
          <a:p>
            <a:pPr lvl="1">
              <a:lnSpc>
                <a:spcPct val="115000"/>
              </a:lnSpc>
              <a:spcBef>
                <a:spcPts val="0"/>
              </a:spcBef>
              <a:buFont typeface="Arial"/>
              <a:buChar char="•"/>
            </a:pPr>
            <a:r>
              <a:rPr lang="en-US" sz="1900" dirty="0" smtClean="0"/>
              <a:t>First grade will need @1 ½ for reading and 1 hour ½ for math</a:t>
            </a:r>
            <a:endParaRPr lang="en" sz="1900" dirty="0"/>
          </a:p>
          <a:p>
            <a:endParaRPr lang="en" sz="21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504D"/>
                </a:solidFill>
              </a:rPr>
              <a:t>Assessment Calendar</a:t>
            </a:r>
            <a:endParaRPr lang="en-US" dirty="0">
              <a:solidFill>
                <a:srgbClr val="C0504D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hlinkClick r:id="rId3"/>
              </a:rPr>
              <a:t>MAP </a:t>
            </a:r>
            <a:r>
              <a:rPr lang="en-US" dirty="0" smtClean="0"/>
              <a:t>	September 13-October 5</a:t>
            </a:r>
            <a:r>
              <a:rPr lang="en-US" baseline="30000" dirty="0" smtClean="0"/>
              <a:t>th</a:t>
            </a:r>
          </a:p>
          <a:p>
            <a:pPr lvl="4">
              <a:buFont typeface="Wingdings" charset="2"/>
              <a:buChar char="§"/>
            </a:pPr>
            <a:r>
              <a:rPr lang="en-US" sz="2400" dirty="0" smtClean="0"/>
              <a:t>January 3-31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MAP 2-6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AND MAP for Primary K-1</a:t>
            </a:r>
          </a:p>
          <a:p>
            <a:pPr lvl="4">
              <a:buFont typeface="Wingdings" charset="2"/>
              <a:buChar char="§"/>
            </a:pPr>
            <a:r>
              <a:rPr lang="en-US" sz="2600" dirty="0" smtClean="0"/>
              <a:t>May 1-24 </a:t>
            </a:r>
          </a:p>
          <a:p>
            <a:r>
              <a:rPr lang="en-US" b="1" dirty="0" smtClean="0"/>
              <a:t>O-Lennon	October 10-14</a:t>
            </a:r>
            <a:r>
              <a:rPr lang="en-US" dirty="0" smtClean="0"/>
              <a:t>		3</a:t>
            </a:r>
            <a:r>
              <a:rPr lang="en-US" baseline="30000" dirty="0" smtClean="0"/>
              <a:t>rd</a:t>
            </a:r>
            <a:r>
              <a:rPr lang="en-US" dirty="0" smtClean="0"/>
              <a:t> &amp; 6</a:t>
            </a:r>
            <a:r>
              <a:rPr lang="en-US" baseline="30000" dirty="0" smtClean="0"/>
              <a:t>th</a:t>
            </a:r>
            <a:r>
              <a:rPr lang="en-US" dirty="0" smtClean="0"/>
              <a:t>; all 4, 5 new 						students</a:t>
            </a:r>
          </a:p>
          <a:p>
            <a:r>
              <a:rPr lang="en-US" dirty="0" smtClean="0"/>
              <a:t>PALS	October 14-Nov. 9</a:t>
            </a:r>
            <a:r>
              <a:rPr lang="en-US" baseline="30000" dirty="0" smtClean="0"/>
              <a:t>th</a:t>
            </a:r>
            <a:r>
              <a:rPr lang="en-US" dirty="0" smtClean="0"/>
              <a:t>	</a:t>
            </a:r>
            <a:r>
              <a:rPr lang="en-US" dirty="0" err="1" smtClean="0"/>
              <a:t>Kdg</a:t>
            </a:r>
            <a:endParaRPr lang="en-US" dirty="0" smtClean="0"/>
          </a:p>
          <a:p>
            <a:pPr lvl="4">
              <a:buFont typeface="Arial"/>
              <a:buChar char="•"/>
            </a:pPr>
            <a:r>
              <a:rPr lang="en-US" sz="2400" dirty="0" smtClean="0"/>
              <a:t>January 7-February 1	</a:t>
            </a:r>
            <a:r>
              <a:rPr lang="en-US" sz="2400" dirty="0" err="1" smtClean="0"/>
              <a:t>Kdg</a:t>
            </a:r>
            <a:r>
              <a:rPr lang="en-US" sz="2400" dirty="0" smtClean="0"/>
              <a:t>  (Optional)</a:t>
            </a:r>
          </a:p>
          <a:p>
            <a:pPr lvl="4">
              <a:buFont typeface="Arial"/>
              <a:buChar char="•"/>
            </a:pPr>
            <a:r>
              <a:rPr lang="en-US" sz="2400" dirty="0" smtClean="0"/>
              <a:t>April 29 – May 24</a:t>
            </a:r>
          </a:p>
          <a:p>
            <a:pPr>
              <a:buFont typeface="Courier New"/>
              <a:buChar char="o"/>
            </a:pPr>
            <a:r>
              <a:rPr lang="en-US" dirty="0" smtClean="0"/>
              <a:t>WKCE-WAA October 23-November 23 	3</a:t>
            </a:r>
            <a:r>
              <a:rPr lang="en-US" baseline="30000" dirty="0" smtClean="0"/>
              <a:t>rd</a:t>
            </a:r>
            <a:r>
              <a:rPr lang="en-US" dirty="0" smtClean="0"/>
              <a:t>-8</a:t>
            </a:r>
            <a:r>
              <a:rPr lang="en-US" baseline="30000" dirty="0" smtClean="0"/>
              <a:t>th</a:t>
            </a:r>
          </a:p>
          <a:p>
            <a:pPr>
              <a:buFont typeface="Courier New"/>
              <a:buChar char="o"/>
            </a:pPr>
            <a:r>
              <a:rPr lang="en-US" dirty="0" smtClean="0"/>
              <a:t>ACCESS 	December – February</a:t>
            </a:r>
          </a:p>
          <a:p>
            <a:pPr>
              <a:buFont typeface="Courier New"/>
              <a:buChar char="o"/>
            </a:pPr>
            <a:endParaRPr lang="en-US" dirty="0" smtClean="0"/>
          </a:p>
          <a:p>
            <a:pPr>
              <a:buFont typeface="Courier New"/>
              <a:buChar char="o"/>
            </a:pPr>
            <a:endParaRPr lang="en-US" dirty="0" smtClean="0"/>
          </a:p>
          <a:p>
            <a:pPr lvl="4">
              <a:buFont typeface="Courier New"/>
              <a:buChar char="o"/>
            </a:pPr>
            <a:endParaRPr lang="en-US" sz="2400" dirty="0"/>
          </a:p>
          <a:p>
            <a:pPr lvl="4">
              <a:buFont typeface="Courier New"/>
              <a:buChar char="o"/>
            </a:pPr>
            <a:endParaRPr lang="en-US" sz="2400" dirty="0" smtClean="0"/>
          </a:p>
          <a:p>
            <a:pPr lvl="4">
              <a:buFont typeface="Courier New"/>
              <a:buChar char="o"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0800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 txBox="1">
            <a:spLocks noGrp="1"/>
          </p:cNvSpPr>
          <p:nvPr>
            <p:ph type="title"/>
          </p:nvPr>
        </p:nvSpPr>
        <p:spPr>
          <a:xfrm>
            <a:off x="457200" y="679004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dirty="0">
                <a:solidFill>
                  <a:schemeClr val="accent2"/>
                </a:solidFill>
              </a:rPr>
              <a:t>FPS Supervision</a:t>
            </a:r>
          </a:p>
        </p:txBody>
      </p:sp>
      <p:sp>
        <p:nvSpPr>
          <p:cNvPr id="273" name="Shape 27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9232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-US" dirty="0" smtClean="0"/>
              <a:t>Karen</a:t>
            </a:r>
            <a:r>
              <a:rPr lang="en" dirty="0" smtClean="0"/>
              <a:t> </a:t>
            </a:r>
            <a:r>
              <a:rPr lang="en" dirty="0"/>
              <a:t>will contact you if you are on the observation rotation this </a:t>
            </a:r>
            <a:r>
              <a:rPr lang="en" dirty="0" smtClean="0"/>
              <a:t>year...</a:t>
            </a:r>
            <a:endParaRPr lang="en" dirty="0"/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 txBox="1">
            <a:spLocks noGrp="1"/>
          </p:cNvSpPr>
          <p:nvPr>
            <p:ph type="title"/>
          </p:nvPr>
        </p:nvSpPr>
        <p:spPr>
          <a:xfrm>
            <a:off x="457200" y="679004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dirty="0">
                <a:solidFill>
                  <a:srgbClr val="C0504D"/>
                </a:solidFill>
              </a:rPr>
              <a:t>Who's Who </a:t>
            </a:r>
            <a:r>
              <a:rPr lang="en" dirty="0" smtClean="0">
                <a:solidFill>
                  <a:srgbClr val="C0504D"/>
                </a:solidFill>
              </a:rPr>
              <a:t>@</a:t>
            </a:r>
            <a:r>
              <a:rPr lang="en-US" dirty="0" smtClean="0">
                <a:solidFill>
                  <a:srgbClr val="C0504D"/>
                </a:solidFill>
              </a:rPr>
              <a:t>CD</a:t>
            </a:r>
            <a:endParaRPr lang="en" dirty="0">
              <a:solidFill>
                <a:srgbClr val="C0504D"/>
              </a:solidFill>
            </a:endParaRPr>
          </a:p>
        </p:txBody>
      </p:sp>
      <p:sp>
        <p:nvSpPr>
          <p:cNvPr id="279" name="Shape 27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52864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336550" rtl="0">
              <a:lnSpc>
                <a:spcPct val="115000"/>
              </a:lnSpc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sz="1700" b="1" dirty="0"/>
              <a:t>Emergency Response Team </a:t>
            </a:r>
            <a:r>
              <a:rPr lang="en" sz="1700" dirty="0" smtClean="0"/>
              <a:t>(</a:t>
            </a:r>
            <a:r>
              <a:rPr lang="en-US" sz="1700" dirty="0" smtClean="0"/>
              <a:t>Karen, Greg Jenks, Beth Hemmer, Jill </a:t>
            </a:r>
            <a:r>
              <a:rPr lang="en-US" sz="1700" dirty="0" err="1" smtClean="0"/>
              <a:t>Polglaze</a:t>
            </a:r>
            <a:r>
              <a:rPr lang="en-US" sz="1700" dirty="0" smtClean="0"/>
              <a:t>, Tina </a:t>
            </a:r>
            <a:r>
              <a:rPr lang="en-US" sz="1700" dirty="0" err="1" smtClean="0"/>
              <a:t>Buelow</a:t>
            </a:r>
            <a:r>
              <a:rPr lang="en-US" sz="1700" dirty="0" smtClean="0"/>
              <a:t>, Dave </a:t>
            </a:r>
            <a:r>
              <a:rPr lang="en-US" sz="1700" dirty="0" err="1" smtClean="0"/>
              <a:t>Blask</a:t>
            </a:r>
            <a:r>
              <a:rPr lang="en" sz="1700" dirty="0" smtClean="0"/>
              <a:t>)</a:t>
            </a:r>
            <a:endParaRPr lang="en-US" sz="1700" dirty="0"/>
          </a:p>
          <a:p>
            <a:pPr marL="457200" lvl="0" indent="-336550" rtl="0">
              <a:lnSpc>
                <a:spcPct val="115000"/>
              </a:lnSpc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</a:pPr>
            <a:endParaRPr lang="en" sz="1700" dirty="0"/>
          </a:p>
          <a:p>
            <a:pPr marL="457200" lvl="0" indent="-336550" rtl="0">
              <a:lnSpc>
                <a:spcPct val="115000"/>
              </a:lnSpc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sz="1700" b="1" dirty="0"/>
              <a:t>PowerSchool Go-To’s </a:t>
            </a:r>
            <a:r>
              <a:rPr lang="en" sz="1700" dirty="0" smtClean="0"/>
              <a:t>(</a:t>
            </a:r>
            <a:r>
              <a:rPr lang="en-US" sz="1700" dirty="0" smtClean="0"/>
              <a:t>Ruth and Dave</a:t>
            </a:r>
            <a:r>
              <a:rPr lang="en" sz="1700" dirty="0" smtClean="0"/>
              <a:t>)</a:t>
            </a:r>
            <a:endParaRPr lang="en" sz="1700" dirty="0"/>
          </a:p>
          <a:p>
            <a:endParaRPr lang="en" sz="1700" dirty="0"/>
          </a:p>
          <a:p>
            <a:pPr marL="457200" lvl="0" indent="-336550" rtl="0">
              <a:lnSpc>
                <a:spcPct val="115000"/>
              </a:lnSpc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sz="1700" b="1" dirty="0"/>
              <a:t>Math Super Users </a:t>
            </a:r>
            <a:r>
              <a:rPr lang="en" sz="1700" dirty="0" smtClean="0"/>
              <a:t>(</a:t>
            </a:r>
            <a:r>
              <a:rPr lang="en-US" sz="1700" dirty="0" smtClean="0"/>
              <a:t>Tina </a:t>
            </a:r>
            <a:r>
              <a:rPr lang="en-US" sz="1700" dirty="0" err="1" smtClean="0"/>
              <a:t>Buelow</a:t>
            </a:r>
            <a:r>
              <a:rPr lang="en-US" sz="1700" dirty="0" smtClean="0"/>
              <a:t> K-2, C.J. Davis, 3-6</a:t>
            </a:r>
            <a:r>
              <a:rPr lang="en" sz="1700" dirty="0" smtClean="0"/>
              <a:t>)</a:t>
            </a:r>
            <a:endParaRPr lang="en" sz="1700" dirty="0"/>
          </a:p>
          <a:p>
            <a:endParaRPr lang="en" sz="1700" dirty="0"/>
          </a:p>
          <a:p>
            <a:pPr marL="457200" lvl="0" indent="-336550" rtl="0">
              <a:lnSpc>
                <a:spcPct val="115000"/>
              </a:lnSpc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sz="1700" b="1" dirty="0"/>
              <a:t>Student Council </a:t>
            </a:r>
            <a:r>
              <a:rPr lang="en" sz="1700" b="1" dirty="0" smtClean="0"/>
              <a:t>Advisor</a:t>
            </a:r>
            <a:r>
              <a:rPr lang="en-US" sz="1700" b="1" dirty="0" smtClean="0"/>
              <a:t>s</a:t>
            </a:r>
            <a:r>
              <a:rPr lang="en" sz="1700" b="1" dirty="0" smtClean="0"/>
              <a:t> </a:t>
            </a:r>
            <a:r>
              <a:rPr lang="en" sz="1700" dirty="0" smtClean="0"/>
              <a:t>(</a:t>
            </a:r>
            <a:r>
              <a:rPr lang="en-US" sz="1700" dirty="0" smtClean="0"/>
              <a:t>Stephanie </a:t>
            </a:r>
            <a:r>
              <a:rPr lang="en-US" sz="1700" dirty="0" err="1" smtClean="0"/>
              <a:t>Aseltine</a:t>
            </a:r>
            <a:r>
              <a:rPr lang="en-US" sz="1700" dirty="0" smtClean="0"/>
              <a:t>, Sue </a:t>
            </a:r>
            <a:r>
              <a:rPr lang="en-US" sz="1700" dirty="0" err="1" smtClean="0"/>
              <a:t>Wucherer</a:t>
            </a:r>
            <a:r>
              <a:rPr lang="en-US" sz="1700" dirty="0" smtClean="0"/>
              <a:t>, Tina </a:t>
            </a:r>
            <a:r>
              <a:rPr lang="en-US" sz="1700" dirty="0" err="1" smtClean="0"/>
              <a:t>Buelow</a:t>
            </a:r>
            <a:r>
              <a:rPr lang="en" sz="1700" dirty="0" smtClean="0"/>
              <a:t>)</a:t>
            </a:r>
            <a:endParaRPr lang="en-US" sz="1700" dirty="0"/>
          </a:p>
          <a:p>
            <a:pPr marL="457200" lvl="0" indent="-336550" rtl="0">
              <a:lnSpc>
                <a:spcPct val="115000"/>
              </a:lnSpc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</a:pPr>
            <a:endParaRPr lang="en-US" sz="1700" dirty="0" smtClean="0"/>
          </a:p>
          <a:p>
            <a:pPr marL="457200" lvl="0" indent="-336550" rtl="0">
              <a:lnSpc>
                <a:spcPct val="115000"/>
              </a:lnSpc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-US" sz="1500" b="1" dirty="0" smtClean="0"/>
              <a:t>PBIS Committee </a:t>
            </a:r>
            <a:r>
              <a:rPr lang="en-US" sz="1500" dirty="0" smtClean="0"/>
              <a:t>– Dave </a:t>
            </a:r>
            <a:r>
              <a:rPr lang="en-US" sz="1500" dirty="0" err="1" smtClean="0"/>
              <a:t>Blask</a:t>
            </a:r>
            <a:r>
              <a:rPr lang="en-US" sz="1500" dirty="0" smtClean="0"/>
              <a:t>, Sue </a:t>
            </a:r>
            <a:r>
              <a:rPr lang="en-US" sz="1500" dirty="0" err="1" smtClean="0"/>
              <a:t>Wucherer</a:t>
            </a:r>
            <a:r>
              <a:rPr lang="en-US" sz="1500" dirty="0" smtClean="0"/>
              <a:t>, Sana </a:t>
            </a:r>
            <a:r>
              <a:rPr lang="en-US" sz="1500" dirty="0" err="1" smtClean="0"/>
              <a:t>Wressell</a:t>
            </a:r>
            <a:r>
              <a:rPr lang="en-US" sz="1500" dirty="0" smtClean="0"/>
              <a:t>, Carey </a:t>
            </a:r>
            <a:r>
              <a:rPr lang="en-US" sz="1500" dirty="0" err="1" smtClean="0"/>
              <a:t>Wisotzke</a:t>
            </a:r>
            <a:r>
              <a:rPr lang="en-US" sz="1500" dirty="0" smtClean="0"/>
              <a:t>, Karen </a:t>
            </a:r>
            <a:r>
              <a:rPr lang="en-US" sz="1500" dirty="0" err="1" smtClean="0"/>
              <a:t>Bednar</a:t>
            </a:r>
            <a:r>
              <a:rPr lang="en-US" sz="1500" dirty="0" smtClean="0"/>
              <a:t>, Mitch Calkins, C.J. Davis, Grace Boehm, Ruth </a:t>
            </a:r>
            <a:r>
              <a:rPr lang="en-US" sz="1500" dirty="0" err="1" smtClean="0"/>
              <a:t>DeBellis</a:t>
            </a:r>
            <a:r>
              <a:rPr lang="en-US" sz="1500" dirty="0" smtClean="0"/>
              <a:t>, Tina </a:t>
            </a:r>
            <a:r>
              <a:rPr lang="en-US" sz="1500" dirty="0" err="1" smtClean="0"/>
              <a:t>Buelow</a:t>
            </a:r>
            <a:r>
              <a:rPr lang="en-US" sz="1500" dirty="0" smtClean="0"/>
              <a:t>, Christina Hanks, Karen Noel</a:t>
            </a:r>
          </a:p>
          <a:p>
            <a:pPr marL="457200" lvl="0" indent="-336550" rtl="0">
              <a:lnSpc>
                <a:spcPct val="115000"/>
              </a:lnSpc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</a:pPr>
            <a:endParaRPr lang="en-US" sz="1500" dirty="0"/>
          </a:p>
          <a:p>
            <a:pPr marL="457200" lvl="0" indent="-336550" rtl="0">
              <a:lnSpc>
                <a:spcPct val="115000"/>
              </a:lnSpc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-US" sz="1500" b="1" dirty="0" smtClean="0"/>
              <a:t>Karen’s Collaboration team </a:t>
            </a:r>
            <a:r>
              <a:rPr lang="en-US" sz="1500" dirty="0" smtClean="0"/>
              <a:t>– Tina, Mitch, Sue, Stephanie, Grace </a:t>
            </a:r>
            <a:r>
              <a:rPr lang="en-US" sz="1500" b="1" dirty="0" smtClean="0"/>
              <a:t>– ALL are welcome</a:t>
            </a:r>
            <a:endParaRPr lang="en" sz="1500" b="1" dirty="0"/>
          </a:p>
          <a:p>
            <a:pPr marL="0" indent="0">
              <a:buNone/>
            </a:pPr>
            <a:endParaRPr lang="en" sz="2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 txBox="1">
            <a:spLocks noGrp="1"/>
          </p:cNvSpPr>
          <p:nvPr>
            <p:ph type="title"/>
          </p:nvPr>
        </p:nvSpPr>
        <p:spPr>
          <a:xfrm>
            <a:off x="457200" y="679004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dirty="0">
                <a:solidFill>
                  <a:schemeClr val="accent2"/>
                </a:solidFill>
                <a:hlinkClick r:id="rId3" action="ppaction://hlinkfile"/>
              </a:rPr>
              <a:t>Meeting Schedule</a:t>
            </a:r>
            <a:endParaRPr lang="en" dirty="0">
              <a:solidFill>
                <a:schemeClr val="accent2"/>
              </a:solidFill>
            </a:endParaRPr>
          </a:p>
        </p:txBody>
      </p:sp>
      <p:sp>
        <p:nvSpPr>
          <p:cNvPr id="291" name="Shape 29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6086251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Font typeface="Arial"/>
              <a:buChar char="•"/>
            </a:pPr>
            <a:r>
              <a:rPr lang="en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smtClean="0">
                <a:solidFill>
                  <a:srgbClr val="000000"/>
                </a:solidFill>
              </a:rPr>
              <a:t>BCT – Karen’s Collaboration team (one rep from each GL)</a:t>
            </a:r>
            <a:r>
              <a:rPr lang="en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smtClean="0">
                <a:solidFill>
                  <a:srgbClr val="000000"/>
                </a:solidFill>
              </a:rPr>
              <a:t>see Meeting schedule doc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Font typeface="Arial"/>
              <a:buChar char="•"/>
            </a:pPr>
            <a:r>
              <a:rPr lang="en" sz="2400" dirty="0" smtClean="0">
                <a:solidFill>
                  <a:srgbClr val="000000"/>
                </a:solidFill>
              </a:rPr>
              <a:t> </a:t>
            </a:r>
            <a:r>
              <a:rPr lang="en" sz="2400" dirty="0">
                <a:solidFill>
                  <a:srgbClr val="000000"/>
                </a:solidFill>
              </a:rPr>
              <a:t>PBIS (Positive Behavior Interventions &amp; Supports) </a:t>
            </a:r>
            <a:endParaRPr lang="en-US" sz="2400" dirty="0" smtClean="0">
              <a:solidFill>
                <a:srgbClr val="000000"/>
              </a:solidFill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Font typeface="Arial"/>
              <a:buChar char="•"/>
            </a:pPr>
            <a:r>
              <a:rPr lang="en" sz="2200" b="1" dirty="0" smtClean="0">
                <a:solidFill>
                  <a:srgbClr val="000000"/>
                </a:solidFill>
              </a:rPr>
              <a:t>Tech </a:t>
            </a:r>
            <a:r>
              <a:rPr lang="en" sz="2200" b="1" dirty="0">
                <a:solidFill>
                  <a:srgbClr val="000000"/>
                </a:solidFill>
              </a:rPr>
              <a:t>Tool </a:t>
            </a:r>
            <a:r>
              <a:rPr lang="en" sz="2200" b="1" dirty="0" smtClean="0">
                <a:solidFill>
                  <a:srgbClr val="000000"/>
                </a:solidFill>
              </a:rPr>
              <a:t>Time</a:t>
            </a:r>
            <a:r>
              <a:rPr lang="en-US" sz="2200" b="1" dirty="0" smtClean="0">
                <a:solidFill>
                  <a:srgbClr val="000000"/>
                </a:solidFill>
              </a:rPr>
              <a:t> – </a:t>
            </a:r>
            <a:r>
              <a:rPr lang="en" sz="2200" b="1" dirty="0" smtClean="0">
                <a:solidFill>
                  <a:srgbClr val="000000"/>
                </a:solidFill>
              </a:rPr>
              <a:t> </a:t>
            </a:r>
            <a:endParaRPr lang="en-US" sz="2200" dirty="0">
              <a:solidFill>
                <a:srgbClr val="000000"/>
              </a:solidFill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Font typeface="Arial"/>
              <a:buChar char="•"/>
            </a:pPr>
            <a:r>
              <a:rPr lang="en" sz="2400" b="1" dirty="0" smtClean="0">
                <a:solidFill>
                  <a:srgbClr val="000000"/>
                </a:solidFill>
              </a:rPr>
              <a:t>Grading </a:t>
            </a:r>
            <a:r>
              <a:rPr lang="en" sz="2400" b="1" dirty="0">
                <a:solidFill>
                  <a:srgbClr val="000000"/>
                </a:solidFill>
              </a:rPr>
              <a:t>For Learning Meetings </a:t>
            </a:r>
            <a:r>
              <a:rPr lang="en" dirty="0" smtClean="0">
                <a:solidFill>
                  <a:srgbClr val="000000"/>
                </a:solidFill>
              </a:rPr>
              <a:t>–</a:t>
            </a:r>
            <a:r>
              <a:rPr lang="en-US" dirty="0" smtClean="0">
                <a:solidFill>
                  <a:srgbClr val="000000"/>
                </a:solidFill>
              </a:rPr>
              <a:t> suggestions for how to fit in</a:t>
            </a:r>
            <a:endParaRPr lang="en-US" dirty="0">
              <a:solidFill>
                <a:srgbClr val="000000"/>
              </a:solidFill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Font typeface="Arial"/>
              <a:buChar char="•"/>
            </a:pPr>
            <a:r>
              <a:rPr lang="en" sz="2400" b="1" dirty="0" smtClean="0">
                <a:solidFill>
                  <a:srgbClr val="000000"/>
                </a:solidFill>
              </a:rPr>
              <a:t>Collaboration </a:t>
            </a:r>
            <a:r>
              <a:rPr lang="en" sz="2400" b="1" dirty="0">
                <a:solidFill>
                  <a:srgbClr val="000000"/>
                </a:solidFill>
              </a:rPr>
              <a:t>Meetings </a:t>
            </a:r>
            <a:r>
              <a:rPr lang="en" sz="2400" dirty="0">
                <a:solidFill>
                  <a:srgbClr val="000000"/>
                </a:solidFill>
              </a:rPr>
              <a:t>– Grade level and Vertical Grade Levels / See </a:t>
            </a:r>
            <a:r>
              <a:rPr lang="en-US" sz="2400" dirty="0" smtClean="0">
                <a:solidFill>
                  <a:srgbClr val="000000"/>
                </a:solidFill>
              </a:rPr>
              <a:t>Meeting Schedule doc </a:t>
            </a:r>
            <a:r>
              <a:rPr lang="en" sz="2400" dirty="0" smtClean="0">
                <a:solidFill>
                  <a:srgbClr val="000000"/>
                </a:solidFill>
              </a:rPr>
              <a:t>for </a:t>
            </a:r>
            <a:r>
              <a:rPr lang="en" sz="2400" dirty="0">
                <a:solidFill>
                  <a:srgbClr val="000000"/>
                </a:solidFill>
              </a:rPr>
              <a:t>dates (decide grade level meeting times and let </a:t>
            </a:r>
            <a:r>
              <a:rPr lang="en-US" dirty="0" smtClean="0">
                <a:solidFill>
                  <a:srgbClr val="000000"/>
                </a:solidFill>
              </a:rPr>
              <a:t>Karen</a:t>
            </a:r>
            <a:r>
              <a:rPr lang="en" sz="2400" dirty="0" smtClean="0">
                <a:solidFill>
                  <a:srgbClr val="000000"/>
                </a:solidFill>
              </a:rPr>
              <a:t> </a:t>
            </a:r>
            <a:r>
              <a:rPr lang="en" sz="2400" dirty="0">
                <a:solidFill>
                  <a:srgbClr val="000000"/>
                </a:solidFill>
              </a:rPr>
              <a:t>know dates/times</a:t>
            </a:r>
            <a:r>
              <a:rPr lang="en" sz="2400" dirty="0" smtClean="0">
                <a:solidFill>
                  <a:srgbClr val="000000"/>
                </a:solidFill>
              </a:rPr>
              <a:t>)</a:t>
            </a:r>
            <a:endParaRPr lang="en-US" sz="2400" dirty="0" smtClean="0">
              <a:solidFill>
                <a:srgbClr val="000000"/>
              </a:solidFill>
            </a:endParaRPr>
          </a:p>
          <a:p>
            <a:pPr>
              <a:lnSpc>
                <a:spcPct val="115000"/>
              </a:lnSpc>
              <a:spcBef>
                <a:spcPts val="0"/>
              </a:spcBef>
              <a:buFont typeface="Arial"/>
              <a:buChar char="•"/>
            </a:pPr>
            <a:r>
              <a:rPr lang="en" b="1" dirty="0" smtClean="0"/>
              <a:t>RtI </a:t>
            </a:r>
            <a:r>
              <a:rPr lang="en" b="1" dirty="0"/>
              <a:t>Meetings </a:t>
            </a:r>
            <a:r>
              <a:rPr lang="en" dirty="0"/>
              <a:t>/ </a:t>
            </a:r>
            <a:r>
              <a:rPr lang="en-US" dirty="0"/>
              <a:t>See Meeting Schedule doc</a:t>
            </a:r>
          </a:p>
          <a:p>
            <a:pPr lv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dirty="0" smtClean="0"/>
              <a:t>    </a:t>
            </a:r>
            <a:r>
              <a:rPr lang="en-US" dirty="0" smtClean="0"/>
              <a:t>  6</a:t>
            </a:r>
            <a:r>
              <a:rPr lang="en-US" dirty="0"/>
              <a:t>-</a:t>
            </a:r>
            <a:r>
              <a:rPr lang="en" dirty="0"/>
              <a:t> 7-week </a:t>
            </a:r>
            <a:r>
              <a:rPr lang="en" dirty="0" smtClean="0"/>
              <a:t>rotation</a:t>
            </a:r>
            <a:r>
              <a:rPr lang="en-US" dirty="0" smtClean="0"/>
              <a:t> for building </a:t>
            </a:r>
            <a:r>
              <a:rPr lang="en-US" dirty="0" err="1" smtClean="0"/>
              <a:t>RtI</a:t>
            </a:r>
            <a:endParaRPr lang="en-US" dirty="0" smtClean="0"/>
          </a:p>
          <a:p>
            <a:pPr lvl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dirty="0"/>
              <a:t>	</a:t>
            </a:r>
            <a:r>
              <a:rPr lang="en-US" dirty="0" smtClean="0"/>
              <a:t>weekly grade level RTI meetings</a:t>
            </a:r>
          </a:p>
          <a:p>
            <a:pPr lvl="0">
              <a:lnSpc>
                <a:spcPct val="115000"/>
              </a:lnSpc>
              <a:spcBef>
                <a:spcPts val="0"/>
              </a:spcBef>
              <a:buFont typeface="Arial"/>
              <a:buChar char="•"/>
            </a:pPr>
            <a:r>
              <a:rPr lang="en-US" dirty="0" smtClean="0"/>
              <a:t>Vertical team meetings – different format this year</a:t>
            </a:r>
            <a:endParaRPr lang="en" dirty="0"/>
          </a:p>
          <a:p>
            <a:pPr lvl="0" rtl="0">
              <a:lnSpc>
                <a:spcPct val="115000"/>
              </a:lnSpc>
              <a:spcBef>
                <a:spcPts val="0"/>
              </a:spcBef>
              <a:buFont typeface="Arial"/>
              <a:buChar char="•"/>
            </a:pPr>
            <a:endParaRPr lang="en" sz="2400" dirty="0">
              <a:solidFill>
                <a:srgbClr val="000000"/>
              </a:solidFill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endParaRPr lang="en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Shape 302"/>
          <p:cNvSpPr txBox="1">
            <a:spLocks noGrp="1"/>
          </p:cNvSpPr>
          <p:nvPr>
            <p:ph type="title"/>
          </p:nvPr>
        </p:nvSpPr>
        <p:spPr>
          <a:xfrm>
            <a:off x="457200" y="679004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dirty="0">
                <a:solidFill>
                  <a:schemeClr val="accent2"/>
                </a:solidFill>
              </a:rPr>
              <a:t>Updates</a:t>
            </a:r>
          </a:p>
        </p:txBody>
      </p:sp>
      <p:sp>
        <p:nvSpPr>
          <p:cNvPr id="303" name="Shape 30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378357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400" dirty="0" smtClean="0"/>
              <a:t>•</a:t>
            </a:r>
            <a:r>
              <a:rPr lang="en" sz="2400" dirty="0"/>
              <a:t>Plan for Parent Information </a:t>
            </a:r>
            <a:r>
              <a:rPr lang="en" sz="2400" dirty="0" smtClean="0"/>
              <a:t>Night</a:t>
            </a:r>
            <a:r>
              <a:rPr lang="en-US" sz="2400" dirty="0" smtClean="0"/>
              <a:t> (in place of last year’s Literacy Night)</a:t>
            </a:r>
            <a:r>
              <a:rPr lang="en" sz="2400" dirty="0" smtClean="0"/>
              <a:t> </a:t>
            </a:r>
            <a:r>
              <a:rPr lang="en" sz="2400" dirty="0"/>
              <a:t>- September </a:t>
            </a:r>
            <a:r>
              <a:rPr lang="en" sz="2400" dirty="0" smtClean="0"/>
              <a:t>18</a:t>
            </a:r>
            <a:r>
              <a:rPr lang="en-US" sz="2400" dirty="0" smtClean="0"/>
              <a:t>?</a:t>
            </a:r>
            <a:endParaRPr lang="en" sz="2400" dirty="0"/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400" dirty="0"/>
              <a:t>•Classroom communications home – share with </a:t>
            </a:r>
            <a:r>
              <a:rPr lang="en-US" dirty="0" smtClean="0"/>
              <a:t>Karen</a:t>
            </a:r>
            <a:r>
              <a:rPr lang="en" sz="2400" dirty="0" smtClean="0"/>
              <a:t> </a:t>
            </a:r>
            <a:r>
              <a:rPr lang="en" sz="2400" dirty="0"/>
              <a:t>before sending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400" dirty="0" smtClean="0"/>
              <a:t>•</a:t>
            </a:r>
            <a:r>
              <a:rPr lang="en" sz="2400" dirty="0"/>
              <a:t>Workday 8am-4pm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400" dirty="0"/>
              <a:t>  (8:10-4:10 on meeting days)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400" dirty="0"/>
              <a:t>•Posting grades on PowerSchool-timeframe</a:t>
            </a:r>
          </a:p>
          <a:p>
            <a:endParaRPr lang="en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Shape 308"/>
          <p:cNvSpPr txBox="1">
            <a:spLocks noGrp="1"/>
          </p:cNvSpPr>
          <p:nvPr>
            <p:ph type="title"/>
          </p:nvPr>
        </p:nvSpPr>
        <p:spPr>
          <a:xfrm>
            <a:off x="457199" y="581954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dirty="0">
                <a:solidFill>
                  <a:schemeClr val="accent2"/>
                </a:solidFill>
              </a:rPr>
              <a:t>Other Updates	</a:t>
            </a:r>
          </a:p>
        </p:txBody>
      </p:sp>
      <p:sp>
        <p:nvSpPr>
          <p:cNvPr id="309" name="Shape 30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2164665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 rtl="0">
              <a:buClr>
                <a:schemeClr val="lt1"/>
              </a:buClr>
              <a:buSzPct val="178571"/>
              <a:buFont typeface="Arial"/>
              <a:buChar char="•"/>
            </a:pPr>
            <a:r>
              <a:rPr lang="en" sz="2800" dirty="0"/>
              <a:t>Use the </a:t>
            </a:r>
            <a:r>
              <a:rPr lang="en" sz="2800" u="sng" dirty="0">
                <a:hlinkClick r:id="rId3"/>
              </a:rPr>
              <a:t>Staff Page</a:t>
            </a:r>
            <a:r>
              <a:rPr lang="en" sz="2800" dirty="0"/>
              <a:t> on the District Website to access most recent links...bookmarks may not be updated as they </a:t>
            </a:r>
            <a:r>
              <a:rPr lang="en" sz="2800" dirty="0" smtClean="0"/>
              <a:t>change often.</a:t>
            </a:r>
            <a:endParaRPr lang="en-US" sz="2800" dirty="0" smtClean="0"/>
          </a:p>
          <a:p>
            <a:pPr marL="457200" lvl="0" indent="-419100" rtl="0">
              <a:buClr>
                <a:schemeClr val="lt1"/>
              </a:buClr>
              <a:buSzPct val="178571"/>
              <a:buFont typeface="Arial"/>
              <a:buChar char="•"/>
            </a:pPr>
            <a:r>
              <a:rPr lang="en-US" sz="2800" dirty="0" smtClean="0"/>
              <a:t>IPAD cart in Stephanie and C.J.’s room</a:t>
            </a:r>
            <a:endParaRPr lang="en" sz="2800" dirty="0"/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 txBox="1">
            <a:spLocks noGrp="1"/>
          </p:cNvSpPr>
          <p:nvPr>
            <p:ph type="title"/>
          </p:nvPr>
        </p:nvSpPr>
        <p:spPr>
          <a:xfrm>
            <a:off x="457200" y="679004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algn="ctr">
              <a:buNone/>
            </a:pPr>
            <a:r>
              <a:rPr lang="en" dirty="0">
                <a:solidFill>
                  <a:srgbClr val="C0504D"/>
                </a:solidFill>
              </a:rPr>
              <a:t>Welcome Back!</a:t>
            </a:r>
          </a:p>
        </p:txBody>
      </p:sp>
      <p:sp>
        <p:nvSpPr>
          <p:cNvPr id="315" name="Shape 3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5157792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600" b="1" dirty="0">
                <a:solidFill>
                  <a:schemeClr val="accent2"/>
                </a:solidFill>
              </a:rPr>
              <a:t>Have a great week of </a:t>
            </a:r>
            <a:r>
              <a:rPr lang="en" sz="2600" b="1" dirty="0" smtClean="0">
                <a:solidFill>
                  <a:schemeClr val="accent2"/>
                </a:solidFill>
              </a:rPr>
              <a:t>preparation</a:t>
            </a:r>
            <a:r>
              <a:rPr lang="en-US" sz="2600" b="1" dirty="0" smtClean="0">
                <a:solidFill>
                  <a:schemeClr val="accent2"/>
                </a:solidFill>
              </a:rPr>
              <a:t>!</a:t>
            </a:r>
            <a:endParaRPr lang="en" sz="2600" b="1" dirty="0">
              <a:solidFill>
                <a:schemeClr val="accent2"/>
              </a:solidFill>
            </a:endParaRPr>
          </a:p>
          <a:p>
            <a:pPr lvl="0" algn="ctr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3200" dirty="0" smtClean="0">
                <a:solidFill>
                  <a:srgbClr val="000000"/>
                </a:solidFill>
              </a:rPr>
              <a:t>Wednesday </a:t>
            </a:r>
            <a:r>
              <a:rPr lang="en" sz="3200" dirty="0">
                <a:solidFill>
                  <a:srgbClr val="000000"/>
                </a:solidFill>
              </a:rPr>
              <a:t>8:00 am – 4:00 </a:t>
            </a:r>
            <a:r>
              <a:rPr lang="en" sz="3200" dirty="0" smtClean="0">
                <a:solidFill>
                  <a:srgbClr val="000000"/>
                </a:solidFill>
              </a:rPr>
              <a:t>pm</a:t>
            </a:r>
            <a:endParaRPr lang="en" sz="3200" dirty="0">
              <a:solidFill>
                <a:srgbClr val="000000"/>
              </a:solidFill>
            </a:endParaRPr>
          </a:p>
          <a:p>
            <a:pPr lvl="0" algn="ctr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3200" dirty="0" smtClean="0">
                <a:solidFill>
                  <a:srgbClr val="000000"/>
                </a:solidFill>
              </a:rPr>
              <a:t>Thursday</a:t>
            </a:r>
            <a:r>
              <a:rPr lang="en-US" sz="3200" dirty="0" smtClean="0">
                <a:solidFill>
                  <a:srgbClr val="000000"/>
                </a:solidFill>
              </a:rPr>
              <a:t> –</a:t>
            </a:r>
            <a:r>
              <a:rPr lang="en" sz="3200" dirty="0" smtClean="0">
                <a:solidFill>
                  <a:srgbClr val="000000"/>
                </a:solidFill>
              </a:rPr>
              <a:t>8:00 </a:t>
            </a:r>
            <a:r>
              <a:rPr lang="en" sz="3200" dirty="0">
                <a:solidFill>
                  <a:srgbClr val="000000"/>
                </a:solidFill>
              </a:rPr>
              <a:t>am – 8:00 </a:t>
            </a:r>
            <a:r>
              <a:rPr lang="en" sz="3200" dirty="0" smtClean="0">
                <a:solidFill>
                  <a:srgbClr val="000000"/>
                </a:solidFill>
              </a:rPr>
              <a:t>pm</a:t>
            </a:r>
            <a:endParaRPr lang="en" sz="3200" dirty="0">
              <a:solidFill>
                <a:srgbClr val="000000"/>
              </a:solidFill>
            </a:endParaRPr>
          </a:p>
          <a:p>
            <a:pPr lvl="0" algn="ctr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3200" dirty="0">
                <a:solidFill>
                  <a:srgbClr val="000000"/>
                </a:solidFill>
              </a:rPr>
              <a:t>Friday 8:00 am – 12:00 pm</a:t>
            </a:r>
          </a:p>
          <a:p>
            <a:pPr lvl="0" algn="ctr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3200" dirty="0">
                <a:solidFill>
                  <a:srgbClr val="000000"/>
                </a:solidFill>
              </a:rPr>
              <a:t>*SMART </a:t>
            </a:r>
            <a:r>
              <a:rPr lang="en" sz="3200" dirty="0" smtClean="0">
                <a:solidFill>
                  <a:srgbClr val="000000"/>
                </a:solidFill>
              </a:rPr>
              <a:t>Goal</a:t>
            </a:r>
            <a:r>
              <a:rPr lang="en-US" sz="3200" dirty="0">
                <a:solidFill>
                  <a:srgbClr val="000000"/>
                </a:solidFill>
              </a:rPr>
              <a:t> </a:t>
            </a:r>
            <a:r>
              <a:rPr lang="en-US" sz="3200" dirty="0" smtClean="0">
                <a:solidFill>
                  <a:srgbClr val="000000"/>
                </a:solidFill>
              </a:rPr>
              <a:t>development </a:t>
            </a:r>
            <a:r>
              <a:rPr lang="en" sz="3200" dirty="0" smtClean="0">
                <a:solidFill>
                  <a:srgbClr val="000000"/>
                </a:solidFill>
              </a:rPr>
              <a:t>Thursday </a:t>
            </a:r>
            <a:r>
              <a:rPr lang="en" sz="3200" dirty="0">
                <a:solidFill>
                  <a:srgbClr val="000000"/>
                </a:solidFill>
              </a:rPr>
              <a:t>from 8-11:30am </a:t>
            </a:r>
            <a:r>
              <a:rPr lang="en" sz="3200" u="sng" dirty="0">
                <a:solidFill>
                  <a:srgbClr val="000000"/>
                </a:solidFill>
              </a:rPr>
              <a:t>and</a:t>
            </a:r>
            <a:r>
              <a:rPr lang="en" sz="3200" dirty="0">
                <a:solidFill>
                  <a:srgbClr val="000000"/>
                </a:solidFill>
              </a:rPr>
              <a:t> </a:t>
            </a:r>
            <a:r>
              <a:rPr lang="en-US" sz="3200" dirty="0" smtClean="0">
                <a:solidFill>
                  <a:srgbClr val="000000"/>
                </a:solidFill>
              </a:rPr>
              <a:t>Values/Team Building </a:t>
            </a:r>
            <a:endParaRPr lang="en" sz="3200" dirty="0">
              <a:solidFill>
                <a:srgbClr val="000000"/>
              </a:solidFill>
            </a:endParaRPr>
          </a:p>
          <a:p>
            <a:pPr lvl="0" algn="ctr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3200" dirty="0">
                <a:solidFill>
                  <a:srgbClr val="000000"/>
                </a:solidFill>
              </a:rPr>
              <a:t>Friday from 8-10am in the </a:t>
            </a:r>
            <a:r>
              <a:rPr lang="en" sz="3200" dirty="0" smtClean="0">
                <a:solidFill>
                  <a:srgbClr val="000000"/>
                </a:solidFill>
              </a:rPr>
              <a:t>LMC</a:t>
            </a:r>
            <a:endParaRPr lang="en" sz="3200" dirty="0">
              <a:solidFill>
                <a:srgbClr val="000000"/>
              </a:solidFill>
            </a:endParaRPr>
          </a:p>
          <a:p>
            <a:pPr lvl="0" algn="ctr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3200" dirty="0" smtClean="0">
                <a:solidFill>
                  <a:srgbClr val="000000"/>
                </a:solidFill>
              </a:rPr>
              <a:t>Open </a:t>
            </a:r>
            <a:r>
              <a:rPr lang="en" sz="3200" dirty="0">
                <a:solidFill>
                  <a:srgbClr val="000000"/>
                </a:solidFill>
              </a:rPr>
              <a:t>House from 6-7:30pm</a:t>
            </a:r>
          </a:p>
          <a:p>
            <a:endParaRPr lang="en" sz="19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457200" y="679004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dirty="0">
                <a:solidFill>
                  <a:srgbClr val="C0504D"/>
                </a:solidFill>
              </a:rPr>
              <a:t>Math Interventionist</a:t>
            </a:r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457200" y="1614311"/>
            <a:ext cx="8229600" cy="553968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u="sng" dirty="0">
                <a:solidFill>
                  <a:srgbClr val="FFFFFF"/>
                </a:solidFill>
                <a:hlinkClick r:id="rId3"/>
              </a:rPr>
              <a:t>Math Interventionist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title"/>
          </p:nvPr>
        </p:nvSpPr>
        <p:spPr>
          <a:xfrm>
            <a:off x="457200" y="679004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-US" dirty="0" smtClean="0">
                <a:solidFill>
                  <a:srgbClr val="C0504D"/>
                </a:solidFill>
              </a:rPr>
              <a:t>Who are we as a PLC?</a:t>
            </a:r>
            <a:endParaRPr lang="en" dirty="0">
              <a:solidFill>
                <a:srgbClr val="C0504D"/>
              </a:solidFill>
            </a:endParaRPr>
          </a:p>
        </p:txBody>
      </p:sp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117978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dirty="0"/>
              <a:t>District Mission and Vision</a:t>
            </a:r>
          </a:p>
          <a:p>
            <a:pPr marL="457200" lvl="0" indent="-41910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-US" dirty="0" smtClean="0"/>
              <a:t>CD’s </a:t>
            </a:r>
            <a:r>
              <a:rPr lang="en" dirty="0" smtClean="0"/>
              <a:t>Vision </a:t>
            </a:r>
            <a:r>
              <a:rPr lang="en" dirty="0"/>
              <a:t>and </a:t>
            </a:r>
            <a:r>
              <a:rPr lang="en-US" dirty="0" smtClean="0"/>
              <a:t>Value Statements – focus for Friday</a:t>
            </a:r>
            <a:endParaRPr lang="en" dirty="0"/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>
            <a:spLocks noGrp="1"/>
          </p:cNvSpPr>
          <p:nvPr>
            <p:ph type="title"/>
          </p:nvPr>
        </p:nvSpPr>
        <p:spPr>
          <a:xfrm>
            <a:off x="457200" y="679004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rtl="0">
              <a:buNone/>
            </a:pPr>
            <a:r>
              <a:rPr lang="en" dirty="0"/>
              <a:t>"</a:t>
            </a:r>
            <a:r>
              <a:rPr lang="en" dirty="0">
                <a:solidFill>
                  <a:schemeClr val="accent2"/>
                </a:solidFill>
              </a:rPr>
              <a:t>Backchannel" Conversation</a:t>
            </a:r>
          </a:p>
        </p:txBody>
      </p:sp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1549112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-US" dirty="0" smtClean="0">
                <a:solidFill>
                  <a:srgbClr val="C0504D"/>
                </a:solidFill>
              </a:rPr>
              <a:t>As you watch this video, u</a:t>
            </a:r>
            <a:r>
              <a:rPr lang="en" dirty="0" smtClean="0">
                <a:solidFill>
                  <a:srgbClr val="C0504D"/>
                </a:solidFill>
              </a:rPr>
              <a:t>se </a:t>
            </a:r>
            <a:r>
              <a:rPr lang="en" dirty="0">
                <a:solidFill>
                  <a:srgbClr val="C0504D"/>
                </a:solidFill>
              </a:rPr>
              <a:t>the following link </a:t>
            </a:r>
            <a:r>
              <a:rPr lang="en-US" dirty="0" smtClean="0">
                <a:solidFill>
                  <a:srgbClr val="C0504D"/>
                </a:solidFill>
              </a:rPr>
              <a:t>to share your impressions </a:t>
            </a:r>
            <a:r>
              <a:rPr lang="en" dirty="0" smtClean="0">
                <a:solidFill>
                  <a:srgbClr val="C0504D"/>
                </a:solidFill>
              </a:rPr>
              <a:t>with </a:t>
            </a:r>
            <a:r>
              <a:rPr lang="en" dirty="0">
                <a:solidFill>
                  <a:srgbClr val="C0504D"/>
                </a:solidFill>
              </a:rPr>
              <a:t>other </a:t>
            </a:r>
            <a:r>
              <a:rPr lang="en-US" dirty="0" smtClean="0">
                <a:solidFill>
                  <a:srgbClr val="C0504D"/>
                </a:solidFill>
              </a:rPr>
              <a:t>CD staff….</a:t>
            </a:r>
          </a:p>
          <a:p>
            <a:pPr lvl="0" rtl="0">
              <a:buNone/>
            </a:pPr>
            <a:r>
              <a:rPr lang="en-US" dirty="0" smtClean="0">
                <a:solidFill>
                  <a:srgbClr val="C0504D"/>
                </a:solidFill>
                <a:hlinkClick r:id="rId3"/>
              </a:rPr>
              <a:t>Today's Meet</a:t>
            </a:r>
            <a:endParaRPr lang="en" dirty="0">
              <a:solidFill>
                <a:srgbClr val="C0504D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>
            <a:spLocks noGrp="1"/>
          </p:cNvSpPr>
          <p:nvPr>
            <p:ph type="title"/>
          </p:nvPr>
        </p:nvSpPr>
        <p:spPr>
          <a:xfrm>
            <a:off x="457200" y="1016451"/>
            <a:ext cx="8229600" cy="1477297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AD0101"/>
                </a:solidFill>
              </a:rPr>
              <a:t>How do we get the work done?</a:t>
            </a:r>
            <a:br>
              <a:rPr lang="en-US" sz="2800" dirty="0" smtClean="0">
                <a:solidFill>
                  <a:srgbClr val="AD0101"/>
                </a:solidFill>
              </a:rPr>
            </a:br>
            <a:r>
              <a:rPr lang="en-US" sz="2800" dirty="0" smtClean="0">
                <a:solidFill>
                  <a:srgbClr val="AD0101"/>
                </a:solidFill>
              </a:rPr>
              <a:t>What professional qualities do we need to work smarter not harder?</a:t>
            </a:r>
            <a:endParaRPr lang="en" sz="2800" dirty="0">
              <a:solidFill>
                <a:srgbClr val="AD0101"/>
              </a:solidFill>
            </a:endParaRPr>
          </a:p>
        </p:txBody>
      </p:sp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457200" y="3540728"/>
            <a:ext cx="8229600" cy="2431405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indent="0">
              <a:buNone/>
            </a:pPr>
            <a:r>
              <a:rPr lang="en" u="sng" dirty="0" smtClean="0">
                <a:solidFill>
                  <a:srgbClr val="FFFF00"/>
                </a:solidFill>
                <a:hlinkClick r:id="rId3"/>
              </a:rPr>
              <a:t>Honda Commercial</a:t>
            </a:r>
            <a:endParaRPr lang="en" u="sng" dirty="0">
              <a:solidFill>
                <a:srgbClr val="FFFF00"/>
              </a:solidFill>
              <a:hlinkClick r:id="rId4"/>
            </a:endParaRPr>
          </a:p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endParaRPr lang="en" dirty="0">
              <a:solidFill>
                <a:srgbClr val="FFFFFF"/>
              </a:solidFill>
            </a:endParaRPr>
          </a:p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endParaRPr lang="en" dirty="0">
              <a:solidFill>
                <a:srgbClr val="FFFFFF"/>
              </a:solidFill>
            </a:endParaRPr>
          </a:p>
          <a:p>
            <a:pPr marL="457200" lvl="0" indent="-419100">
              <a:buClr>
                <a:schemeClr val="lt1"/>
              </a:buClr>
              <a:buSzPct val="166666"/>
              <a:buFont typeface="Arial"/>
              <a:buChar char="•"/>
            </a:pPr>
            <a:endParaRPr lang="en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457200" y="679004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dirty="0">
                <a:solidFill>
                  <a:srgbClr val="C0504D"/>
                </a:solidFill>
              </a:rPr>
              <a:t>Grading For Learning Plan 2012-13</a:t>
            </a:r>
          </a:p>
        </p:txBody>
      </p:sp>
      <p:sp>
        <p:nvSpPr>
          <p:cNvPr id="176" name="Shape 17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633033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 rtl="0">
              <a:lnSpc>
                <a:spcPct val="115000"/>
              </a:lnSpc>
              <a:spcBef>
                <a:spcPts val="0"/>
              </a:spcBef>
              <a:buClr>
                <a:schemeClr val="lt1"/>
              </a:buClr>
              <a:buSzPct val="208333"/>
              <a:buFont typeface="Arial"/>
              <a:buChar char="•"/>
            </a:pPr>
            <a:r>
              <a:rPr lang="en" sz="2400" dirty="0">
                <a:solidFill>
                  <a:srgbClr val="C0504D"/>
                </a:solidFill>
              </a:rPr>
              <a:t>Grading For Learning Meetings</a:t>
            </a:r>
          </a:p>
          <a:p>
            <a:pPr marL="914400" lvl="1" indent="-381000" rtl="0">
              <a:lnSpc>
                <a:spcPct val="115000"/>
              </a:lnSpc>
              <a:spcBef>
                <a:spcPts val="0"/>
              </a:spcBef>
              <a:buClr>
                <a:schemeClr val="lt1"/>
              </a:buClr>
              <a:buSzPct val="100000"/>
              <a:buFont typeface="Courier New"/>
              <a:buChar char="o"/>
            </a:pPr>
            <a:r>
              <a:rPr lang="en" sz="2400" dirty="0">
                <a:solidFill>
                  <a:srgbClr val="C0504D"/>
                </a:solidFill>
              </a:rPr>
              <a:t>All certified staff, monthly for 1 hour</a:t>
            </a:r>
          </a:p>
          <a:p>
            <a:pPr marL="914400" lvl="1" indent="-381000" rtl="0">
              <a:lnSpc>
                <a:spcPct val="115000"/>
              </a:lnSpc>
              <a:spcBef>
                <a:spcPts val="0"/>
              </a:spcBef>
              <a:buClr>
                <a:schemeClr val="lt1"/>
              </a:buClr>
              <a:buSzPct val="100000"/>
              <a:buFont typeface="Courier New"/>
              <a:buChar char="o"/>
            </a:pPr>
            <a:r>
              <a:rPr lang="en" sz="2400" dirty="0">
                <a:solidFill>
                  <a:srgbClr val="C0504D"/>
                </a:solidFill>
              </a:rPr>
              <a:t>Principal sets meeting dates and time</a:t>
            </a:r>
          </a:p>
          <a:p>
            <a:pPr marL="457200" lvl="0" indent="-419100" rtl="0">
              <a:lnSpc>
                <a:spcPct val="115000"/>
              </a:lnSpc>
              <a:spcBef>
                <a:spcPts val="0"/>
              </a:spcBef>
              <a:buClr>
                <a:schemeClr val="lt1"/>
              </a:buClr>
              <a:buSzPct val="208333"/>
              <a:buFont typeface="Arial"/>
              <a:buChar char="•"/>
            </a:pPr>
            <a:r>
              <a:rPr lang="en" sz="2400" dirty="0">
                <a:solidFill>
                  <a:srgbClr val="C0504D"/>
                </a:solidFill>
              </a:rPr>
              <a:t>Report Card Meetings and Discussions</a:t>
            </a:r>
          </a:p>
          <a:p>
            <a:pPr marL="914400" lvl="1" indent="-381000" rtl="0">
              <a:lnSpc>
                <a:spcPct val="115000"/>
              </a:lnSpc>
              <a:spcBef>
                <a:spcPts val="0"/>
              </a:spcBef>
              <a:buClr>
                <a:schemeClr val="lt1"/>
              </a:buClr>
              <a:buSzPct val="100000"/>
              <a:buFont typeface="Courier New"/>
              <a:buChar char="o"/>
            </a:pPr>
            <a:r>
              <a:rPr lang="en" sz="2400" dirty="0">
                <a:solidFill>
                  <a:srgbClr val="C0504D"/>
                </a:solidFill>
              </a:rPr>
              <a:t>Report Card Cadre to be formed</a:t>
            </a:r>
          </a:p>
          <a:p>
            <a:pPr marL="914400" lvl="1" indent="-381000" rtl="0">
              <a:lnSpc>
                <a:spcPct val="115000"/>
              </a:lnSpc>
              <a:spcBef>
                <a:spcPts val="0"/>
              </a:spcBef>
              <a:buClr>
                <a:schemeClr val="lt1"/>
              </a:buClr>
              <a:buSzPct val="100000"/>
              <a:buFont typeface="Courier New"/>
              <a:buChar char="o"/>
            </a:pPr>
            <a:r>
              <a:rPr lang="en" sz="2400" dirty="0">
                <a:solidFill>
                  <a:srgbClr val="C0504D"/>
                </a:solidFill>
              </a:rPr>
              <a:t>Starting in January/February</a:t>
            </a:r>
          </a:p>
          <a:p>
            <a:pPr marL="457200" lvl="0" indent="-419100" rtl="0">
              <a:lnSpc>
                <a:spcPct val="115000"/>
              </a:lnSpc>
              <a:spcBef>
                <a:spcPts val="0"/>
              </a:spcBef>
              <a:buClr>
                <a:schemeClr val="lt1"/>
              </a:buClr>
              <a:buSzPct val="208333"/>
              <a:buFont typeface="Arial"/>
              <a:buChar char="•"/>
            </a:pPr>
            <a:r>
              <a:rPr lang="en" sz="2400" dirty="0">
                <a:solidFill>
                  <a:srgbClr val="C0504D"/>
                </a:solidFill>
              </a:rPr>
              <a:t>Watch</a:t>
            </a:r>
            <a:r>
              <a:rPr lang="en" sz="2400" dirty="0">
                <a:solidFill>
                  <a:srgbClr val="C0504D"/>
                </a:solidFill>
                <a:hlinkClick r:id="rId3"/>
              </a:rPr>
              <a:t> </a:t>
            </a:r>
            <a:r>
              <a:rPr lang="en" sz="2400" u="sng" dirty="0">
                <a:solidFill>
                  <a:srgbClr val="C0504D"/>
                </a:solidFill>
                <a:hlinkClick r:id="rId3"/>
              </a:rPr>
              <a:t>Grading For Learning Update from June 12 and 13</a:t>
            </a:r>
            <a:r>
              <a:rPr lang="en" sz="2400" dirty="0">
                <a:solidFill>
                  <a:srgbClr val="C0504D"/>
                </a:solidFill>
              </a:rPr>
              <a:t> as a faculty</a:t>
            </a:r>
          </a:p>
          <a:p>
            <a:pPr marL="457200" lvl="0" indent="-419100" rtl="0">
              <a:lnSpc>
                <a:spcPct val="115000"/>
              </a:lnSpc>
              <a:spcBef>
                <a:spcPts val="0"/>
              </a:spcBef>
              <a:buClr>
                <a:schemeClr val="lt1"/>
              </a:buClr>
              <a:buSzPct val="208333"/>
              <a:buFont typeface="Arial"/>
              <a:buChar char="•"/>
            </a:pPr>
            <a:r>
              <a:rPr lang="en" sz="2400" u="sng" dirty="0">
                <a:solidFill>
                  <a:srgbClr val="C0504D"/>
                </a:solidFill>
                <a:hlinkClick r:id="rId4"/>
              </a:rPr>
              <a:t>Grading For Learning Website Link</a:t>
            </a:r>
            <a:r>
              <a:rPr lang="en" sz="2400" dirty="0">
                <a:solidFill>
                  <a:srgbClr val="C0504D"/>
                </a:solidFill>
              </a:rPr>
              <a:t>  </a:t>
            </a:r>
          </a:p>
          <a:p>
            <a:endParaRPr lang="en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 txBox="1">
            <a:spLocks noGrp="1"/>
          </p:cNvSpPr>
          <p:nvPr>
            <p:ph type="title"/>
          </p:nvPr>
        </p:nvSpPr>
        <p:spPr>
          <a:xfrm>
            <a:off x="457200" y="309687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dirty="0">
                <a:solidFill>
                  <a:srgbClr val="C0504D"/>
                </a:solidFill>
              </a:rPr>
              <a:t>RtI and iTime</a:t>
            </a:r>
          </a:p>
        </p:txBody>
      </p:sp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457200" y="958340"/>
            <a:ext cx="8229600" cy="5929797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-US" dirty="0" err="1" smtClean="0">
                <a:hlinkClick r:id="rId3"/>
              </a:rPr>
              <a:t>RtI</a:t>
            </a:r>
            <a:r>
              <a:rPr lang="en-US" dirty="0" smtClean="0">
                <a:hlinkClick r:id="rId3"/>
              </a:rPr>
              <a:t> district handbook </a:t>
            </a:r>
            <a:r>
              <a:rPr lang="en-US" dirty="0" smtClean="0"/>
              <a:t>– coming </a:t>
            </a:r>
          </a:p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dirty="0" smtClean="0"/>
              <a:t>Focus </a:t>
            </a:r>
            <a:r>
              <a:rPr lang="en" dirty="0"/>
              <a:t>on Reading </a:t>
            </a:r>
            <a:r>
              <a:rPr lang="en-US" dirty="0" smtClean="0"/>
              <a:t> </a:t>
            </a:r>
            <a:r>
              <a:rPr lang="en" dirty="0" smtClean="0"/>
              <a:t>(starting </a:t>
            </a:r>
            <a:r>
              <a:rPr lang="en" dirty="0"/>
              <a:t>in October)</a:t>
            </a:r>
          </a:p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dirty="0"/>
              <a:t>Start in October with </a:t>
            </a:r>
            <a:r>
              <a:rPr lang="en" dirty="0" smtClean="0">
                <a:hlinkClick r:id="rId4" action="ppaction://hlinkfile"/>
              </a:rPr>
              <a:t>iTime Schedule</a:t>
            </a:r>
            <a:endParaRPr lang="en" dirty="0"/>
          </a:p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dirty="0"/>
              <a:t>EA support </a:t>
            </a:r>
            <a:r>
              <a:rPr lang="en-US" dirty="0" smtClean="0"/>
              <a:t> - staggered schedule with all I-time covered</a:t>
            </a:r>
            <a:endParaRPr lang="en" dirty="0"/>
          </a:p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dirty="0"/>
              <a:t>Focus on students who are struggling</a:t>
            </a:r>
          </a:p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dirty="0"/>
              <a:t>Focus on students who are excelling within the content area time</a:t>
            </a:r>
          </a:p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u="sng" dirty="0">
                <a:solidFill>
                  <a:srgbClr val="FFFF00"/>
                </a:solidFill>
                <a:hlinkClick r:id="rId5"/>
              </a:rPr>
              <a:t>Screencast </a:t>
            </a:r>
            <a:r>
              <a:rPr lang="en" dirty="0"/>
              <a:t>#1 - RtI Overview</a:t>
            </a:r>
          </a:p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u="sng" dirty="0">
                <a:solidFill>
                  <a:srgbClr val="FFFF00"/>
                </a:solidFill>
                <a:hlinkClick r:id="rId6"/>
              </a:rPr>
              <a:t>Screencast </a:t>
            </a:r>
            <a:r>
              <a:rPr lang="en" dirty="0"/>
              <a:t>#2 - Elementary RtI</a:t>
            </a:r>
          </a:p>
          <a:p>
            <a:pPr marL="457200" lvl="0" indent="-41910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u="sng" dirty="0">
                <a:solidFill>
                  <a:srgbClr val="FFFF00"/>
                </a:solidFill>
                <a:hlinkClick r:id="rId7"/>
              </a:rPr>
              <a:t>iTime Plan</a:t>
            </a:r>
            <a:endParaRPr lang="en" u="sng" dirty="0">
              <a:solidFill>
                <a:srgbClr val="FFFF00"/>
              </a:solidFill>
              <a:hlinkClick r:id="rId8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title"/>
          </p:nvPr>
        </p:nvSpPr>
        <p:spPr>
          <a:xfrm>
            <a:off x="457200" y="679004"/>
            <a:ext cx="8229600" cy="73863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dirty="0">
                <a:solidFill>
                  <a:srgbClr val="C0504D"/>
                </a:solidFill>
              </a:rPr>
              <a:t>Personalized Learning</a:t>
            </a:r>
          </a:p>
        </p:txBody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2174924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 dirty="0"/>
              <a:t>Modules in Moodle</a:t>
            </a:r>
          </a:p>
          <a:p>
            <a:pPr marL="0" indent="0">
              <a:buNone/>
            </a:pPr>
            <a:r>
              <a:rPr lang="en-US" dirty="0" smtClean="0"/>
              <a:t>Integrate technology within literacy </a:t>
            </a:r>
            <a:r>
              <a:rPr lang="en-US" dirty="0" smtClean="0">
                <a:hlinkClick r:id="rId3"/>
              </a:rPr>
              <a:t>–</a:t>
            </a:r>
            <a:r>
              <a:rPr lang="en-US" dirty="0" smtClean="0"/>
              <a:t> partial focus of vertical team meetings</a:t>
            </a:r>
          </a:p>
          <a:p>
            <a:pPr marL="0" indent="0">
              <a:buNone/>
            </a:pPr>
            <a:r>
              <a:rPr lang="en-US" b="1" dirty="0" smtClean="0"/>
              <a:t>Insert link to Google tutorials</a:t>
            </a:r>
            <a:endParaRPr lang="en" b="1" dirty="0">
              <a:hlinkClick r:id="rId3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kwell">
  <a:themeElements>
    <a:clrScheme name="Custom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Inkwell">
      <a:maj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254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Inkwell.thmx</Template>
  <TotalTime>886</TotalTime>
  <Words>1273</Words>
  <Application>Microsoft Macintosh PowerPoint</Application>
  <PresentationFormat>On-screen Show (4:3)</PresentationFormat>
  <Paragraphs>188</Paragraphs>
  <Slides>27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Inkwell</vt:lpstr>
      <vt:lpstr>Country Dale Elementary School  Welcome Back!</vt:lpstr>
      <vt:lpstr>Welcome New Staff!</vt:lpstr>
      <vt:lpstr>Math Interventionist</vt:lpstr>
      <vt:lpstr>Who are we as a PLC?</vt:lpstr>
      <vt:lpstr>"Backchannel" Conversation</vt:lpstr>
      <vt:lpstr>How do we get the work done? What professional qualities do we need to work smarter not harder?</vt:lpstr>
      <vt:lpstr>Grading For Learning Plan 2012-13</vt:lpstr>
      <vt:lpstr>RtI and iTime</vt:lpstr>
      <vt:lpstr>Personalized Learning</vt:lpstr>
      <vt:lpstr>PBIS</vt:lpstr>
      <vt:lpstr>EDM 2012-2013</vt:lpstr>
      <vt:lpstr>Literacy</vt:lpstr>
      <vt:lpstr>Technology Updates</vt:lpstr>
      <vt:lpstr>Staff Proficiency - Level 2</vt:lpstr>
      <vt:lpstr>CD Focus for 2012-2013</vt:lpstr>
      <vt:lpstr>
   CD Focus for 2012-2013 </vt:lpstr>
      <vt:lpstr>Focus on Growth when meeting as a grade level team, in vertical teams, as a building</vt:lpstr>
      <vt:lpstr>Collaborative Expectations</vt:lpstr>
      <vt:lpstr>RtI Process</vt:lpstr>
      <vt:lpstr>Important Info/Reminders</vt:lpstr>
      <vt:lpstr>Assessment Calendar</vt:lpstr>
      <vt:lpstr>FPS Supervision</vt:lpstr>
      <vt:lpstr>Who's Who @CD</vt:lpstr>
      <vt:lpstr>Meeting Schedule</vt:lpstr>
      <vt:lpstr>Updates</vt:lpstr>
      <vt:lpstr>Other Updates </vt:lpstr>
      <vt:lpstr>Welcome Back!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Pleasant View  Elementary School  Welcome Back!</dc:title>
  <cp:lastModifiedBy>FPS FPS</cp:lastModifiedBy>
  <cp:revision>30</cp:revision>
  <dcterms:modified xsi:type="dcterms:W3CDTF">2012-08-29T15:40:14Z</dcterms:modified>
</cp:coreProperties>
</file>